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27" r:id="rId4"/>
  </p:sldMasterIdLst>
  <p:notesMasterIdLst>
    <p:notesMasterId r:id="rId68"/>
  </p:notesMasterIdLst>
  <p:handoutMasterIdLst>
    <p:handoutMasterId r:id="rId69"/>
  </p:handoutMasterIdLst>
  <p:sldIdLst>
    <p:sldId id="380" r:id="rId5"/>
    <p:sldId id="381" r:id="rId6"/>
    <p:sldId id="382" r:id="rId7"/>
    <p:sldId id="274" r:id="rId8"/>
    <p:sldId id="276" r:id="rId9"/>
    <p:sldId id="302" r:id="rId10"/>
    <p:sldId id="303" r:id="rId11"/>
    <p:sldId id="304" r:id="rId12"/>
    <p:sldId id="305" r:id="rId13"/>
    <p:sldId id="353" r:id="rId14"/>
    <p:sldId id="306" r:id="rId15"/>
    <p:sldId id="351" r:id="rId16"/>
    <p:sldId id="352" r:id="rId17"/>
    <p:sldId id="307" r:id="rId18"/>
    <p:sldId id="308" r:id="rId19"/>
    <p:sldId id="317" r:id="rId20"/>
    <p:sldId id="318" r:id="rId21"/>
    <p:sldId id="319" r:id="rId22"/>
    <p:sldId id="320" r:id="rId23"/>
    <p:sldId id="321" r:id="rId24"/>
    <p:sldId id="322" r:id="rId25"/>
    <p:sldId id="323" r:id="rId26"/>
    <p:sldId id="324" r:id="rId27"/>
    <p:sldId id="325" r:id="rId28"/>
    <p:sldId id="326" r:id="rId29"/>
    <p:sldId id="327" r:id="rId30"/>
    <p:sldId id="328" r:id="rId31"/>
    <p:sldId id="329" r:id="rId32"/>
    <p:sldId id="330" r:id="rId33"/>
    <p:sldId id="331" r:id="rId34"/>
    <p:sldId id="332" r:id="rId35"/>
    <p:sldId id="333" r:id="rId36"/>
    <p:sldId id="334" r:id="rId37"/>
    <p:sldId id="383" r:id="rId38"/>
    <p:sldId id="335" r:id="rId39"/>
    <p:sldId id="336" r:id="rId40"/>
    <p:sldId id="338" r:id="rId41"/>
    <p:sldId id="337" r:id="rId42"/>
    <p:sldId id="341" r:id="rId43"/>
    <p:sldId id="339" r:id="rId44"/>
    <p:sldId id="357" r:id="rId45"/>
    <p:sldId id="358" r:id="rId46"/>
    <p:sldId id="359" r:id="rId47"/>
    <p:sldId id="360" r:id="rId48"/>
    <p:sldId id="361" r:id="rId49"/>
    <p:sldId id="362" r:id="rId50"/>
    <p:sldId id="363" r:id="rId51"/>
    <p:sldId id="364" r:id="rId52"/>
    <p:sldId id="365" r:id="rId53"/>
    <p:sldId id="366" r:id="rId54"/>
    <p:sldId id="367" r:id="rId55"/>
    <p:sldId id="368" r:id="rId56"/>
    <p:sldId id="369" r:id="rId57"/>
    <p:sldId id="370" r:id="rId58"/>
    <p:sldId id="371" r:id="rId59"/>
    <p:sldId id="372" r:id="rId60"/>
    <p:sldId id="373" r:id="rId61"/>
    <p:sldId id="374" r:id="rId62"/>
    <p:sldId id="375" r:id="rId63"/>
    <p:sldId id="376" r:id="rId64"/>
    <p:sldId id="377" r:id="rId65"/>
    <p:sldId id="378" r:id="rId66"/>
    <p:sldId id="379" r:id="rId67"/>
  </p:sldIdLst>
  <p:sldSz cx="9144000" cy="6858000" type="screen4x3"/>
  <p:notesSz cx="6858000" cy="9296400"/>
  <p:defaultTextStyle>
    <a:defPPr>
      <a:defRPr lang="en-US"/>
    </a:defPPr>
    <a:lvl1pPr algn="l" rtl="0" fontAlgn="base">
      <a:spcBef>
        <a:spcPct val="0"/>
      </a:spcBef>
      <a:spcAft>
        <a:spcPct val="0"/>
      </a:spcAft>
      <a:defRPr sz="1000" kern="1200">
        <a:solidFill>
          <a:schemeClr val="tx1"/>
        </a:solidFill>
        <a:latin typeface="Arial" pitchFamily="34" charset="0"/>
        <a:ea typeface="ＭＳ Ｐゴシック"/>
        <a:cs typeface="ＭＳ Ｐゴシック"/>
      </a:defRPr>
    </a:lvl1pPr>
    <a:lvl2pPr marL="457200" algn="l" rtl="0" fontAlgn="base">
      <a:spcBef>
        <a:spcPct val="0"/>
      </a:spcBef>
      <a:spcAft>
        <a:spcPct val="0"/>
      </a:spcAft>
      <a:defRPr sz="10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0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0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000" kern="1200">
        <a:solidFill>
          <a:schemeClr val="tx1"/>
        </a:solidFill>
        <a:latin typeface="Arial" pitchFamily="34" charset="0"/>
        <a:ea typeface="ＭＳ Ｐゴシック"/>
        <a:cs typeface="ＭＳ Ｐゴシック"/>
      </a:defRPr>
    </a:lvl5pPr>
    <a:lvl6pPr marL="2286000" algn="l" defTabSz="914400" rtl="0" eaLnBrk="1" latinLnBrk="0" hangingPunct="1">
      <a:defRPr sz="1000" kern="1200">
        <a:solidFill>
          <a:schemeClr val="tx1"/>
        </a:solidFill>
        <a:latin typeface="Arial" pitchFamily="34" charset="0"/>
        <a:ea typeface="ＭＳ Ｐゴシック"/>
        <a:cs typeface="ＭＳ Ｐゴシック"/>
      </a:defRPr>
    </a:lvl6pPr>
    <a:lvl7pPr marL="2743200" algn="l" defTabSz="914400" rtl="0" eaLnBrk="1" latinLnBrk="0" hangingPunct="1">
      <a:defRPr sz="1000" kern="1200">
        <a:solidFill>
          <a:schemeClr val="tx1"/>
        </a:solidFill>
        <a:latin typeface="Arial" pitchFamily="34" charset="0"/>
        <a:ea typeface="ＭＳ Ｐゴシック"/>
        <a:cs typeface="ＭＳ Ｐゴシック"/>
      </a:defRPr>
    </a:lvl7pPr>
    <a:lvl8pPr marL="3200400" algn="l" defTabSz="914400" rtl="0" eaLnBrk="1" latinLnBrk="0" hangingPunct="1">
      <a:defRPr sz="1000" kern="1200">
        <a:solidFill>
          <a:schemeClr val="tx1"/>
        </a:solidFill>
        <a:latin typeface="Arial" pitchFamily="34" charset="0"/>
        <a:ea typeface="ＭＳ Ｐゴシック"/>
        <a:cs typeface="ＭＳ Ｐゴシック"/>
      </a:defRPr>
    </a:lvl8pPr>
    <a:lvl9pPr marL="3657600" algn="l" defTabSz="914400" rtl="0" eaLnBrk="1" latinLnBrk="0" hangingPunct="1">
      <a:defRPr sz="1000" kern="1200">
        <a:solidFill>
          <a:schemeClr val="tx1"/>
        </a:solidFill>
        <a:latin typeface="Arial" pitchFamily="34"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66"/>
    <a:srgbClr val="99CC00"/>
    <a:srgbClr val="6699CC"/>
    <a:srgbClr val="6666CC"/>
    <a:srgbClr val="666699"/>
    <a:srgbClr val="EAEAEA"/>
    <a:srgbClr val="9999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29" autoAdjust="0"/>
    <p:restoredTop sz="80380" autoAdjust="0"/>
  </p:normalViewPr>
  <p:slideViewPr>
    <p:cSldViewPr>
      <p:cViewPr varScale="1">
        <p:scale>
          <a:sx n="82" d="100"/>
          <a:sy n="82" d="100"/>
        </p:scale>
        <p:origin x="-588" y="-96"/>
      </p:cViewPr>
      <p:guideLst>
        <p:guide orient="horz" pos="2160"/>
        <p:guide pos="2880"/>
      </p:guideLst>
    </p:cSldViewPr>
  </p:slideViewPr>
  <p:notesTextViewPr>
    <p:cViewPr>
      <p:scale>
        <a:sx n="125" d="100"/>
        <a:sy n="125" d="100"/>
      </p:scale>
      <p:origin x="0" y="0"/>
    </p:cViewPr>
  </p:notesTextViewPr>
  <p:sorterViewPr>
    <p:cViewPr>
      <p:scale>
        <a:sx n="66" d="100"/>
        <a:sy n="66" d="100"/>
      </p:scale>
      <p:origin x="0" y="0"/>
    </p:cViewPr>
  </p:sorterViewPr>
  <p:notesViewPr>
    <p:cSldViewPr>
      <p:cViewPr>
        <p:scale>
          <a:sx n="100" d="100"/>
          <a:sy n="100" d="100"/>
        </p:scale>
        <p:origin x="-2508" y="-72"/>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notesMaster" Target="notesMasters/notesMaster1.xml"/><Relationship Id="rId7" Type="http://schemas.openxmlformats.org/officeDocument/2006/relationships/slide" Target="slides/slide3.xml"/><Relationship Id="rId71"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32D465-5CAA-48BA-90B0-C80D9E3526FE}" type="doc">
      <dgm:prSet loTypeId="urn:microsoft.com/office/officeart/2005/8/layout/target1" loCatId="relationship" qsTypeId="urn:microsoft.com/office/officeart/2005/8/quickstyle/3d2" qsCatId="3D" csTypeId="urn:microsoft.com/office/officeart/2005/8/colors/accent6_4" csCatId="accent6" phldr="1"/>
      <dgm:spPr/>
    </dgm:pt>
    <dgm:pt modelId="{17ADB447-5853-427C-8FDF-07D4AACD972A}">
      <dgm:prSet phldrT="[Text]" custT="1"/>
      <dgm:spPr/>
      <dgm:t>
        <a:bodyPr/>
        <a:lstStyle/>
        <a:p>
          <a:r>
            <a:rPr lang="en-CA" sz="1200" b="1" dirty="0" smtClean="0"/>
            <a:t>Software Level:</a:t>
          </a:r>
          <a:r>
            <a:rPr lang="en-CA" sz="1200" dirty="0" smtClean="0"/>
            <a:t> Users cannot exceed their access privileges.</a:t>
          </a:r>
          <a:endParaRPr lang="en-CA" sz="1200" dirty="0"/>
        </a:p>
      </dgm:t>
    </dgm:pt>
    <dgm:pt modelId="{823E9AA1-5A28-4A16-BE5B-70B617BD6EBA}" type="parTrans" cxnId="{49868B68-C567-4522-8B15-D4715A6CCB25}">
      <dgm:prSet/>
      <dgm:spPr/>
      <dgm:t>
        <a:bodyPr/>
        <a:lstStyle/>
        <a:p>
          <a:endParaRPr lang="en-CA"/>
        </a:p>
      </dgm:t>
    </dgm:pt>
    <dgm:pt modelId="{DD6CF7DF-95D6-461C-91FF-0B1841EF102C}" type="sibTrans" cxnId="{49868B68-C567-4522-8B15-D4715A6CCB25}">
      <dgm:prSet/>
      <dgm:spPr/>
      <dgm:t>
        <a:bodyPr/>
        <a:lstStyle/>
        <a:p>
          <a:endParaRPr lang="en-CA"/>
        </a:p>
      </dgm:t>
    </dgm:pt>
    <dgm:pt modelId="{96CBD51C-75CE-48C6-8E74-836CEBB545EA}">
      <dgm:prSet phldrT="[Text]" custT="1"/>
      <dgm:spPr/>
      <dgm:t>
        <a:bodyPr/>
        <a:lstStyle/>
        <a:p>
          <a:r>
            <a:rPr lang="en-CA" sz="1200" b="1" dirty="0" smtClean="0"/>
            <a:t>System Level:</a:t>
          </a:r>
          <a:r>
            <a:rPr lang="en-CA" sz="1200" b="0" dirty="0" smtClean="0"/>
            <a:t> </a:t>
          </a:r>
          <a:r>
            <a:rPr lang="en-US" sz="1200" dirty="0" smtClean="0"/>
            <a:t>The system is required to have strong authentication measures in place at all system gateways/entrance points.</a:t>
          </a:r>
          <a:endParaRPr lang="en-CA" sz="1200" b="0" dirty="0"/>
        </a:p>
      </dgm:t>
    </dgm:pt>
    <dgm:pt modelId="{4B29283C-24B0-408C-812E-BCD35CF214FA}" type="parTrans" cxnId="{61DDC9E2-F042-4E8B-AA5A-F947B59A8A0D}">
      <dgm:prSet/>
      <dgm:spPr/>
      <dgm:t>
        <a:bodyPr/>
        <a:lstStyle/>
        <a:p>
          <a:endParaRPr lang="en-CA"/>
        </a:p>
      </dgm:t>
    </dgm:pt>
    <dgm:pt modelId="{C7B106F5-03FF-4438-A689-1C8578CBAB86}" type="sibTrans" cxnId="{61DDC9E2-F042-4E8B-AA5A-F947B59A8A0D}">
      <dgm:prSet/>
      <dgm:spPr/>
      <dgm:t>
        <a:bodyPr/>
        <a:lstStyle/>
        <a:p>
          <a:endParaRPr lang="en-CA"/>
        </a:p>
      </dgm:t>
    </dgm:pt>
    <dgm:pt modelId="{7EB82D46-4DD2-4A22-933E-CAF004D8A6BD}">
      <dgm:prSet phldrT="[Text]" custT="1"/>
      <dgm:spPr/>
      <dgm:t>
        <a:bodyPr/>
        <a:lstStyle/>
        <a:p>
          <a:r>
            <a:rPr lang="en-CA" sz="1200" b="1" dirty="0" smtClean="0"/>
            <a:t>Architectural Constraints:  </a:t>
          </a:r>
          <a:r>
            <a:rPr lang="en-CA" sz="1200" b="0" dirty="0" smtClean="0"/>
            <a:t>The system should be able to support the capabilities of a distributed network.</a:t>
          </a:r>
          <a:endParaRPr lang="en-CA" sz="1200" b="0" dirty="0"/>
        </a:p>
      </dgm:t>
    </dgm:pt>
    <dgm:pt modelId="{D4A9AFF7-8794-4054-A294-A2F51C2CD8E1}" type="parTrans" cxnId="{D2CF81CA-E704-41E4-91F1-900BD27BF7EB}">
      <dgm:prSet/>
      <dgm:spPr/>
      <dgm:t>
        <a:bodyPr/>
        <a:lstStyle/>
        <a:p>
          <a:endParaRPr lang="en-CA"/>
        </a:p>
      </dgm:t>
    </dgm:pt>
    <dgm:pt modelId="{F7242BBE-489C-4E32-8100-4F9D07FE3995}" type="sibTrans" cxnId="{D2CF81CA-E704-41E4-91F1-900BD27BF7EB}">
      <dgm:prSet/>
      <dgm:spPr/>
      <dgm:t>
        <a:bodyPr/>
        <a:lstStyle/>
        <a:p>
          <a:endParaRPr lang="en-CA"/>
        </a:p>
      </dgm:t>
    </dgm:pt>
    <dgm:pt modelId="{A6119A8E-6C15-41DE-B87C-F9F7089D8936}" type="pres">
      <dgm:prSet presAssocID="{8832D465-5CAA-48BA-90B0-C80D9E3526FE}" presName="composite" presStyleCnt="0">
        <dgm:presLayoutVars>
          <dgm:chMax val="5"/>
          <dgm:dir/>
          <dgm:resizeHandles val="exact"/>
        </dgm:presLayoutVars>
      </dgm:prSet>
      <dgm:spPr/>
    </dgm:pt>
    <dgm:pt modelId="{03C5158C-9BA1-4A38-9324-1227DEF67A39}" type="pres">
      <dgm:prSet presAssocID="{17ADB447-5853-427C-8FDF-07D4AACD972A}" presName="circle1" presStyleLbl="lnNode1" presStyleIdx="0" presStyleCnt="3"/>
      <dgm:spPr/>
    </dgm:pt>
    <dgm:pt modelId="{08CAFB06-C5E3-4B1F-8A29-E61B4849A622}" type="pres">
      <dgm:prSet presAssocID="{17ADB447-5853-427C-8FDF-07D4AACD972A}" presName="text1" presStyleLbl="revTx" presStyleIdx="0" presStyleCnt="3" custScaleY="134286" custLinFactNeighborX="8333" custLinFactNeighborY="-2857">
        <dgm:presLayoutVars>
          <dgm:bulletEnabled val="1"/>
        </dgm:presLayoutVars>
      </dgm:prSet>
      <dgm:spPr/>
      <dgm:t>
        <a:bodyPr/>
        <a:lstStyle/>
        <a:p>
          <a:endParaRPr lang="en-CA"/>
        </a:p>
      </dgm:t>
    </dgm:pt>
    <dgm:pt modelId="{FD60BB8F-36A8-411B-9980-642979E8FA67}" type="pres">
      <dgm:prSet presAssocID="{17ADB447-5853-427C-8FDF-07D4AACD972A}" presName="line1" presStyleLbl="callout" presStyleIdx="0" presStyleCnt="6"/>
      <dgm:spPr/>
    </dgm:pt>
    <dgm:pt modelId="{0FA13E3F-8B65-4C83-B540-28229B54B6C6}" type="pres">
      <dgm:prSet presAssocID="{17ADB447-5853-427C-8FDF-07D4AACD972A}" presName="d1" presStyleLbl="callout" presStyleIdx="1" presStyleCnt="6"/>
      <dgm:spPr/>
    </dgm:pt>
    <dgm:pt modelId="{401A6FF9-D831-47F1-852F-DF44B8EAE6D8}" type="pres">
      <dgm:prSet presAssocID="{96CBD51C-75CE-48C6-8E74-836CEBB545EA}" presName="circle2" presStyleLbl="lnNode1" presStyleIdx="1" presStyleCnt="3"/>
      <dgm:spPr/>
    </dgm:pt>
    <dgm:pt modelId="{DA2AAD42-248F-44DF-B066-8193F98FA1B8}" type="pres">
      <dgm:prSet presAssocID="{96CBD51C-75CE-48C6-8E74-836CEBB545EA}" presName="text2" presStyleLbl="revTx" presStyleIdx="1" presStyleCnt="3" custLinFactNeighborX="8333" custLinFactNeighborY="17143">
        <dgm:presLayoutVars>
          <dgm:bulletEnabled val="1"/>
        </dgm:presLayoutVars>
      </dgm:prSet>
      <dgm:spPr/>
      <dgm:t>
        <a:bodyPr/>
        <a:lstStyle/>
        <a:p>
          <a:endParaRPr lang="en-CA"/>
        </a:p>
      </dgm:t>
    </dgm:pt>
    <dgm:pt modelId="{74B40492-61A6-48A1-BAF6-5355D4EF2530}" type="pres">
      <dgm:prSet presAssocID="{96CBD51C-75CE-48C6-8E74-836CEBB545EA}" presName="line2" presStyleLbl="callout" presStyleIdx="2" presStyleCnt="6"/>
      <dgm:spPr/>
    </dgm:pt>
    <dgm:pt modelId="{FD82AFF1-2098-4C34-BFC3-62699F3A58ED}" type="pres">
      <dgm:prSet presAssocID="{96CBD51C-75CE-48C6-8E74-836CEBB545EA}" presName="d2" presStyleLbl="callout" presStyleIdx="3" presStyleCnt="6"/>
      <dgm:spPr/>
    </dgm:pt>
    <dgm:pt modelId="{61921C8A-E5F7-4172-996C-CA8B64B14C5A}" type="pres">
      <dgm:prSet presAssocID="{7EB82D46-4DD2-4A22-933E-CAF004D8A6BD}" presName="circle3" presStyleLbl="lnNode1" presStyleIdx="2" presStyleCnt="3"/>
      <dgm:spPr/>
    </dgm:pt>
    <dgm:pt modelId="{E633CA9B-C5CB-42A8-AC45-4D12AEF6673B}" type="pres">
      <dgm:prSet presAssocID="{7EB82D46-4DD2-4A22-933E-CAF004D8A6BD}" presName="text3" presStyleLbl="revTx" presStyleIdx="2" presStyleCnt="3" custLinFactNeighborX="8333" custLinFactNeighborY="45714">
        <dgm:presLayoutVars>
          <dgm:bulletEnabled val="1"/>
        </dgm:presLayoutVars>
      </dgm:prSet>
      <dgm:spPr/>
      <dgm:t>
        <a:bodyPr/>
        <a:lstStyle/>
        <a:p>
          <a:endParaRPr lang="en-CA"/>
        </a:p>
      </dgm:t>
    </dgm:pt>
    <dgm:pt modelId="{B96F12BE-6D1B-4733-953E-547B87558381}" type="pres">
      <dgm:prSet presAssocID="{7EB82D46-4DD2-4A22-933E-CAF004D8A6BD}" presName="line3" presStyleLbl="callout" presStyleIdx="4" presStyleCnt="6"/>
      <dgm:spPr/>
    </dgm:pt>
    <dgm:pt modelId="{FB4F6558-9F8C-4A92-9825-DD2B1EB48CA3}" type="pres">
      <dgm:prSet presAssocID="{7EB82D46-4DD2-4A22-933E-CAF004D8A6BD}" presName="d3" presStyleLbl="callout" presStyleIdx="5" presStyleCnt="6"/>
      <dgm:spPr/>
    </dgm:pt>
  </dgm:ptLst>
  <dgm:cxnLst>
    <dgm:cxn modelId="{49657672-C7E2-451F-9186-F543626E7791}" type="presOf" srcId="{96CBD51C-75CE-48C6-8E74-836CEBB545EA}" destId="{DA2AAD42-248F-44DF-B066-8193F98FA1B8}" srcOrd="0" destOrd="0" presId="urn:microsoft.com/office/officeart/2005/8/layout/target1"/>
    <dgm:cxn modelId="{D2CF81CA-E704-41E4-91F1-900BD27BF7EB}" srcId="{8832D465-5CAA-48BA-90B0-C80D9E3526FE}" destId="{7EB82D46-4DD2-4A22-933E-CAF004D8A6BD}" srcOrd="2" destOrd="0" parTransId="{D4A9AFF7-8794-4054-A294-A2F51C2CD8E1}" sibTransId="{F7242BBE-489C-4E32-8100-4F9D07FE3995}"/>
    <dgm:cxn modelId="{0488CCB3-13DD-462E-B0D6-7F11DB697EAE}" type="presOf" srcId="{7EB82D46-4DD2-4A22-933E-CAF004D8A6BD}" destId="{E633CA9B-C5CB-42A8-AC45-4D12AEF6673B}" srcOrd="0" destOrd="0" presId="urn:microsoft.com/office/officeart/2005/8/layout/target1"/>
    <dgm:cxn modelId="{810342C7-5A35-47A9-9795-1CA08E10BAB4}" type="presOf" srcId="{17ADB447-5853-427C-8FDF-07D4AACD972A}" destId="{08CAFB06-C5E3-4B1F-8A29-E61B4849A622}" srcOrd="0" destOrd="0" presId="urn:microsoft.com/office/officeart/2005/8/layout/target1"/>
    <dgm:cxn modelId="{49868B68-C567-4522-8B15-D4715A6CCB25}" srcId="{8832D465-5CAA-48BA-90B0-C80D9E3526FE}" destId="{17ADB447-5853-427C-8FDF-07D4AACD972A}" srcOrd="0" destOrd="0" parTransId="{823E9AA1-5A28-4A16-BE5B-70B617BD6EBA}" sibTransId="{DD6CF7DF-95D6-461C-91FF-0B1841EF102C}"/>
    <dgm:cxn modelId="{61DDC9E2-F042-4E8B-AA5A-F947B59A8A0D}" srcId="{8832D465-5CAA-48BA-90B0-C80D9E3526FE}" destId="{96CBD51C-75CE-48C6-8E74-836CEBB545EA}" srcOrd="1" destOrd="0" parTransId="{4B29283C-24B0-408C-812E-BCD35CF214FA}" sibTransId="{C7B106F5-03FF-4438-A689-1C8578CBAB86}"/>
    <dgm:cxn modelId="{0429BE9B-352D-4B61-B6F6-3133715A510D}" type="presOf" srcId="{8832D465-5CAA-48BA-90B0-C80D9E3526FE}" destId="{A6119A8E-6C15-41DE-B87C-F9F7089D8936}" srcOrd="0" destOrd="0" presId="urn:microsoft.com/office/officeart/2005/8/layout/target1"/>
    <dgm:cxn modelId="{0057448D-5EEF-4617-A989-122F61871A92}" type="presParOf" srcId="{A6119A8E-6C15-41DE-B87C-F9F7089D8936}" destId="{03C5158C-9BA1-4A38-9324-1227DEF67A39}" srcOrd="0" destOrd="0" presId="urn:microsoft.com/office/officeart/2005/8/layout/target1"/>
    <dgm:cxn modelId="{6913D99A-D6F8-4699-873B-3CA560AE8B22}" type="presParOf" srcId="{A6119A8E-6C15-41DE-B87C-F9F7089D8936}" destId="{08CAFB06-C5E3-4B1F-8A29-E61B4849A622}" srcOrd="1" destOrd="0" presId="urn:microsoft.com/office/officeart/2005/8/layout/target1"/>
    <dgm:cxn modelId="{2908FE65-CB37-4400-BD28-6A68DCAF2058}" type="presParOf" srcId="{A6119A8E-6C15-41DE-B87C-F9F7089D8936}" destId="{FD60BB8F-36A8-411B-9980-642979E8FA67}" srcOrd="2" destOrd="0" presId="urn:microsoft.com/office/officeart/2005/8/layout/target1"/>
    <dgm:cxn modelId="{26050338-B67A-4E65-B5BC-7F6FBFDE0AAB}" type="presParOf" srcId="{A6119A8E-6C15-41DE-B87C-F9F7089D8936}" destId="{0FA13E3F-8B65-4C83-B540-28229B54B6C6}" srcOrd="3" destOrd="0" presId="urn:microsoft.com/office/officeart/2005/8/layout/target1"/>
    <dgm:cxn modelId="{3AC7DAA7-287D-4D85-810C-000D001D4A6C}" type="presParOf" srcId="{A6119A8E-6C15-41DE-B87C-F9F7089D8936}" destId="{401A6FF9-D831-47F1-852F-DF44B8EAE6D8}" srcOrd="4" destOrd="0" presId="urn:microsoft.com/office/officeart/2005/8/layout/target1"/>
    <dgm:cxn modelId="{E2A5958D-4F0F-4FEB-B94E-6493D28197EA}" type="presParOf" srcId="{A6119A8E-6C15-41DE-B87C-F9F7089D8936}" destId="{DA2AAD42-248F-44DF-B066-8193F98FA1B8}" srcOrd="5" destOrd="0" presId="urn:microsoft.com/office/officeart/2005/8/layout/target1"/>
    <dgm:cxn modelId="{FD2B284A-959F-4622-A114-7AE06A7BBDF5}" type="presParOf" srcId="{A6119A8E-6C15-41DE-B87C-F9F7089D8936}" destId="{74B40492-61A6-48A1-BAF6-5355D4EF2530}" srcOrd="6" destOrd="0" presId="urn:microsoft.com/office/officeart/2005/8/layout/target1"/>
    <dgm:cxn modelId="{9C94558C-5832-4C6A-B3B9-D5FD571FA390}" type="presParOf" srcId="{A6119A8E-6C15-41DE-B87C-F9F7089D8936}" destId="{FD82AFF1-2098-4C34-BFC3-62699F3A58ED}" srcOrd="7" destOrd="0" presId="urn:microsoft.com/office/officeart/2005/8/layout/target1"/>
    <dgm:cxn modelId="{5AECFD75-E40D-48BF-B05E-A9E1680DC454}" type="presParOf" srcId="{A6119A8E-6C15-41DE-B87C-F9F7089D8936}" destId="{61921C8A-E5F7-4172-996C-CA8B64B14C5A}" srcOrd="8" destOrd="0" presId="urn:microsoft.com/office/officeart/2005/8/layout/target1"/>
    <dgm:cxn modelId="{209B0585-5741-4E31-9D5E-AE50778AA58B}" type="presParOf" srcId="{A6119A8E-6C15-41DE-B87C-F9F7089D8936}" destId="{E633CA9B-C5CB-42A8-AC45-4D12AEF6673B}" srcOrd="9" destOrd="0" presId="urn:microsoft.com/office/officeart/2005/8/layout/target1"/>
    <dgm:cxn modelId="{AFE9FA56-B093-4F35-BD07-8E9A20EC2F44}" type="presParOf" srcId="{A6119A8E-6C15-41DE-B87C-F9F7089D8936}" destId="{B96F12BE-6D1B-4733-953E-547B87558381}" srcOrd="10" destOrd="0" presId="urn:microsoft.com/office/officeart/2005/8/layout/target1"/>
    <dgm:cxn modelId="{94CF20AB-AAC9-4474-AF8C-9C3A8426AB04}" type="presParOf" srcId="{A6119A8E-6C15-41DE-B87C-F9F7089D8936}" destId="{FB4F6558-9F8C-4A92-9825-DD2B1EB48CA3}" srcOrd="11" destOrd="0" presId="urn:microsoft.com/office/officeart/2005/8/layout/targe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95" name="Line 15"/>
          <p:cNvSpPr>
            <a:spLocks noChangeShapeType="1"/>
          </p:cNvSpPr>
          <p:nvPr/>
        </p:nvSpPr>
        <p:spPr bwMode="auto">
          <a:xfrm flipH="1">
            <a:off x="226088" y="8758592"/>
            <a:ext cx="6405824" cy="0"/>
          </a:xfrm>
          <a:prstGeom prst="line">
            <a:avLst/>
          </a:prstGeom>
          <a:noFill/>
          <a:ln w="6350">
            <a:solidFill>
              <a:schemeClr val="tx1"/>
            </a:solidFill>
            <a:round/>
            <a:headEnd/>
            <a:tailEnd/>
          </a:ln>
          <a:effectLst/>
        </p:spPr>
        <p:txBody>
          <a:bodyPr wrap="none" anchor="ctr">
            <a:spAutoFit/>
          </a:bodyPr>
          <a:lstStyle/>
          <a:p>
            <a:pPr>
              <a:spcBef>
                <a:spcPct val="30000"/>
              </a:spcBef>
              <a:defRPr/>
            </a:pPr>
            <a:endParaRPr lang="en-US" dirty="0">
              <a:latin typeface="Arial" charset="0"/>
              <a:ea typeface="ＭＳ Ｐゴシック" pitchFamily="1" charset="-128"/>
              <a:cs typeface="+mn-cs"/>
            </a:endParaRPr>
          </a:p>
        </p:txBody>
      </p:sp>
      <p:sp>
        <p:nvSpPr>
          <p:cNvPr id="46097" name="Rectangle 17"/>
          <p:cNvSpPr>
            <a:spLocks noGrp="1" noChangeArrowheads="1"/>
          </p:cNvSpPr>
          <p:nvPr>
            <p:ph type="hdr" sz="quarter"/>
          </p:nvPr>
        </p:nvSpPr>
        <p:spPr bwMode="auto">
          <a:xfrm>
            <a:off x="566790" y="299317"/>
            <a:ext cx="2673803" cy="468981"/>
          </a:xfrm>
          <a:prstGeom prst="rect">
            <a:avLst/>
          </a:prstGeom>
          <a:noFill/>
          <a:ln w="9525">
            <a:noFill/>
            <a:miter lim="800000"/>
            <a:headEnd/>
            <a:tailEnd/>
          </a:ln>
          <a:effectLst/>
        </p:spPr>
        <p:txBody>
          <a:bodyPr vert="horz" wrap="square" lIns="18906" tIns="0" rIns="18906" bIns="0" numCol="1" anchor="t" anchorCtr="0" compatLnSpc="1">
            <a:prstTxWarp prst="textNoShape">
              <a:avLst/>
            </a:prstTxWarp>
          </a:bodyPr>
          <a:lstStyle>
            <a:lvl1pPr defTabSz="949325" eaLnBrk="0" hangingPunct="0">
              <a:spcBef>
                <a:spcPct val="0"/>
              </a:spcBef>
              <a:defRPr b="1">
                <a:latin typeface="Arial" charset="0"/>
                <a:ea typeface="ＭＳ Ｐゴシック" pitchFamily="1" charset="-128"/>
                <a:cs typeface="+mn-cs"/>
              </a:defRPr>
            </a:lvl1pPr>
          </a:lstStyle>
          <a:p>
            <a:pPr>
              <a:defRPr/>
            </a:pPr>
            <a:r>
              <a:rPr lang="en-US" dirty="0" smtClean="0"/>
              <a:t>CERT Division</a:t>
            </a:r>
            <a:endParaRPr lang="en-US" dirty="0"/>
          </a:p>
        </p:txBody>
      </p:sp>
      <p:sp>
        <p:nvSpPr>
          <p:cNvPr id="46098" name="Rectangle 18"/>
          <p:cNvSpPr>
            <a:spLocks noGrp="1" noChangeArrowheads="1"/>
          </p:cNvSpPr>
          <p:nvPr>
            <p:ph type="dt" idx="1"/>
          </p:nvPr>
        </p:nvSpPr>
        <p:spPr bwMode="auto">
          <a:xfrm>
            <a:off x="3692770" y="299317"/>
            <a:ext cx="2673804" cy="468981"/>
          </a:xfrm>
          <a:prstGeom prst="rect">
            <a:avLst/>
          </a:prstGeom>
          <a:noFill/>
          <a:ln w="9525">
            <a:noFill/>
            <a:miter lim="800000"/>
            <a:headEnd/>
            <a:tailEnd/>
          </a:ln>
          <a:effectLst/>
        </p:spPr>
        <p:txBody>
          <a:bodyPr vert="horz" wrap="square" lIns="18906" tIns="0" rIns="18906" bIns="0" numCol="1" anchor="t" anchorCtr="0" compatLnSpc="1">
            <a:prstTxWarp prst="textNoShape">
              <a:avLst/>
            </a:prstTxWarp>
          </a:bodyPr>
          <a:lstStyle>
            <a:lvl1pPr algn="r" defTabSz="949325" eaLnBrk="0" hangingPunct="0">
              <a:spcBef>
                <a:spcPct val="0"/>
              </a:spcBef>
              <a:defRPr>
                <a:latin typeface="Arial" charset="0"/>
                <a:ea typeface="ＭＳ Ｐゴシック" pitchFamily="1" charset="-128"/>
                <a:cs typeface="+mn-cs"/>
              </a:defRPr>
            </a:lvl1pPr>
          </a:lstStyle>
          <a:p>
            <a:pPr>
              <a:defRPr/>
            </a:pPr>
            <a:fld id="{5FB549C1-4D98-441C-90E6-1B98A349C9AF}" type="datetime1">
              <a:rPr lang="en-US"/>
              <a:pPr>
                <a:defRPr/>
              </a:pPr>
              <a:t>5/7/2014</a:t>
            </a:fld>
            <a:endParaRPr lang="en-US" dirty="0"/>
          </a:p>
        </p:txBody>
      </p:sp>
      <p:sp>
        <p:nvSpPr>
          <p:cNvPr id="46100" name="Rectangle 20"/>
          <p:cNvSpPr>
            <a:spLocks noChangeArrowheads="1"/>
          </p:cNvSpPr>
          <p:nvPr/>
        </p:nvSpPr>
        <p:spPr bwMode="auto">
          <a:xfrm>
            <a:off x="6388915" y="8849828"/>
            <a:ext cx="335270" cy="22758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defRPr/>
            </a:pPr>
            <a:fld id="{D5F53FE1-6B53-49E8-994F-B3558D9C3EC1}" type="slidenum">
              <a:rPr lang="en-US" b="1">
                <a:latin typeface="Arial" charset="0"/>
                <a:ea typeface="ＭＳ Ｐゴシック" pitchFamily="1" charset="-128"/>
                <a:cs typeface="+mn-cs"/>
              </a:rPr>
              <a:pPr algn="ctr" defTabSz="901700" eaLnBrk="0" hangingPunct="0">
                <a:lnSpc>
                  <a:spcPct val="90000"/>
                </a:lnSpc>
                <a:defRPr/>
              </a:pPr>
              <a:t>‹#›</a:t>
            </a:fld>
            <a:endParaRPr lang="en-US" b="1" dirty="0">
              <a:latin typeface="Arial" charset="0"/>
              <a:ea typeface="ＭＳ Ｐゴシック" pitchFamily="1" charset="-128"/>
              <a:cs typeface="+mn-cs"/>
            </a:endParaRPr>
          </a:p>
        </p:txBody>
      </p:sp>
      <p:pic>
        <p:nvPicPr>
          <p:cNvPr id="8" name="Picture 21"/>
          <p:cNvPicPr>
            <a:picLocks noChangeAspect="1" noChangeArrowheads="1"/>
          </p:cNvPicPr>
          <p:nvPr/>
        </p:nvPicPr>
        <p:blipFill>
          <a:blip r:embed="rId2" cstate="print"/>
          <a:srcRect/>
          <a:stretch>
            <a:fillRect/>
          </a:stretch>
        </p:blipFill>
        <p:spPr bwMode="auto">
          <a:xfrm>
            <a:off x="190500" y="8724900"/>
            <a:ext cx="3657600" cy="288925"/>
          </a:xfrm>
          <a:prstGeom prst="rect">
            <a:avLst/>
          </a:prstGeom>
          <a:noFill/>
          <a:ln w="9525">
            <a:noFill/>
            <a:miter lim="800000"/>
            <a:headEnd/>
            <a:tailEnd/>
          </a:ln>
          <a:effectLst/>
        </p:spPr>
      </p:pic>
      <p:sp>
        <p:nvSpPr>
          <p:cNvPr id="9" name="Rectangle 8"/>
          <p:cNvSpPr txBox="1">
            <a:spLocks noChangeArrowheads="1"/>
          </p:cNvSpPr>
          <p:nvPr/>
        </p:nvSpPr>
        <p:spPr>
          <a:xfrm>
            <a:off x="4000500" y="8758239"/>
            <a:ext cx="2362200" cy="195262"/>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2014 Carnegie Mellon University</a:t>
            </a:r>
            <a:endParaRPr lang="en-US" dirty="0"/>
          </a:p>
        </p:txBody>
      </p:sp>
    </p:spTree>
    <p:extLst>
      <p:ext uri="{BB962C8B-B14F-4D97-AF65-F5344CB8AC3E}">
        <p14:creationId xmlns:p14="http://schemas.microsoft.com/office/powerpoint/2010/main" val="3774560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4"/>
          <p:cNvSpPr>
            <a:spLocks noGrp="1" noRot="1" noChangeAspect="1" noChangeArrowheads="1" noTextEdit="1"/>
          </p:cNvSpPr>
          <p:nvPr>
            <p:ph type="sldImg" idx="2"/>
          </p:nvPr>
        </p:nvSpPr>
        <p:spPr bwMode="auto">
          <a:xfrm>
            <a:off x="1104900" y="698500"/>
            <a:ext cx="4648200" cy="348615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376813" y="4416111"/>
            <a:ext cx="6104374" cy="4182419"/>
          </a:xfrm>
          <a:prstGeom prst="rect">
            <a:avLst/>
          </a:prstGeom>
          <a:noFill/>
          <a:ln w="9525">
            <a:noFill/>
            <a:miter lim="800000"/>
            <a:headEnd/>
            <a:tailEnd/>
          </a:ln>
        </p:spPr>
        <p:txBody>
          <a:bodyPr vert="horz" wrap="square" lIns="92309" tIns="46154" rIns="92309" bIns="46154"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p:txBody>
      </p:sp>
      <p:sp>
        <p:nvSpPr>
          <p:cNvPr id="7177" name="Rectangle 9"/>
          <p:cNvSpPr>
            <a:spLocks noChangeArrowheads="1"/>
          </p:cNvSpPr>
          <p:nvPr/>
        </p:nvSpPr>
        <p:spPr bwMode="auto">
          <a:xfrm>
            <a:off x="6388915" y="8849828"/>
            <a:ext cx="335270" cy="227585"/>
          </a:xfrm>
          <a:prstGeom prst="rect">
            <a:avLst/>
          </a:prstGeom>
          <a:noFill/>
          <a:ln w="9525">
            <a:noFill/>
            <a:miter lim="800000"/>
            <a:headEnd/>
            <a:tailEnd/>
          </a:ln>
          <a:effectLst/>
        </p:spPr>
        <p:txBody>
          <a:bodyPr wrap="none" lIns="88226" tIns="44112" rIns="88226" bIns="44112">
            <a:spAutoFit/>
          </a:bodyPr>
          <a:lstStyle/>
          <a:p>
            <a:pPr algn="ctr" defTabSz="901700" eaLnBrk="0" hangingPunct="0">
              <a:lnSpc>
                <a:spcPct val="90000"/>
              </a:lnSpc>
              <a:defRPr/>
            </a:pPr>
            <a:fld id="{562E6464-8D66-4894-B48F-6051886540FA}" type="slidenum">
              <a:rPr lang="en-US" b="1">
                <a:latin typeface="Arial" charset="0"/>
                <a:ea typeface="ＭＳ Ｐゴシック" pitchFamily="1" charset="-128"/>
                <a:cs typeface="+mn-cs"/>
              </a:rPr>
              <a:pPr algn="ctr" defTabSz="901700" eaLnBrk="0" hangingPunct="0">
                <a:lnSpc>
                  <a:spcPct val="90000"/>
                </a:lnSpc>
                <a:defRPr/>
              </a:pPr>
              <a:t>‹#›</a:t>
            </a:fld>
            <a:endParaRPr lang="en-US" b="1" dirty="0">
              <a:latin typeface="Arial" charset="0"/>
              <a:ea typeface="ＭＳ Ｐゴシック" pitchFamily="1" charset="-128"/>
              <a:cs typeface="+mn-cs"/>
            </a:endParaRPr>
          </a:p>
        </p:txBody>
      </p:sp>
      <p:sp>
        <p:nvSpPr>
          <p:cNvPr id="7185" name="Line 17"/>
          <p:cNvSpPr>
            <a:spLocks noChangeShapeType="1"/>
          </p:cNvSpPr>
          <p:nvPr/>
        </p:nvSpPr>
        <p:spPr bwMode="auto">
          <a:xfrm flipH="1">
            <a:off x="226088" y="8758592"/>
            <a:ext cx="6405824" cy="0"/>
          </a:xfrm>
          <a:prstGeom prst="line">
            <a:avLst/>
          </a:prstGeom>
          <a:noFill/>
          <a:ln w="6350">
            <a:solidFill>
              <a:schemeClr val="tx1"/>
            </a:solidFill>
            <a:round/>
            <a:headEnd/>
            <a:tailEnd/>
          </a:ln>
          <a:effectLst/>
        </p:spPr>
        <p:txBody>
          <a:bodyPr wrap="none" anchor="ctr">
            <a:spAutoFit/>
          </a:bodyPr>
          <a:lstStyle/>
          <a:p>
            <a:pPr>
              <a:spcBef>
                <a:spcPct val="30000"/>
              </a:spcBef>
              <a:defRPr/>
            </a:pPr>
            <a:endParaRPr lang="en-US" dirty="0">
              <a:latin typeface="Arial" charset="0"/>
              <a:ea typeface="ＭＳ Ｐゴシック" pitchFamily="1" charset="-128"/>
              <a:cs typeface="+mn-cs"/>
            </a:endParaRPr>
          </a:p>
        </p:txBody>
      </p:sp>
      <p:sp>
        <p:nvSpPr>
          <p:cNvPr id="7202" name="Rectangle 34"/>
          <p:cNvSpPr>
            <a:spLocks noGrp="1" noChangeArrowheads="1"/>
          </p:cNvSpPr>
          <p:nvPr>
            <p:ph type="hdr" sz="quarter"/>
          </p:nvPr>
        </p:nvSpPr>
        <p:spPr bwMode="auto">
          <a:xfrm>
            <a:off x="306161" y="115245"/>
            <a:ext cx="2972114" cy="30731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spcBef>
                <a:spcPct val="0"/>
              </a:spcBef>
              <a:defRPr b="1">
                <a:latin typeface="Arial" charset="0"/>
                <a:ea typeface="ＭＳ Ｐゴシック" pitchFamily="1" charset="-128"/>
                <a:cs typeface="+mn-cs"/>
              </a:defRPr>
            </a:lvl1pPr>
          </a:lstStyle>
          <a:p>
            <a:pPr>
              <a:defRPr/>
            </a:pPr>
            <a:r>
              <a:rPr lang="en-US" dirty="0" smtClean="0"/>
              <a:t>CERT Division</a:t>
            </a:r>
            <a:endParaRPr lang="en-US" dirty="0"/>
          </a:p>
        </p:txBody>
      </p:sp>
      <p:pic>
        <p:nvPicPr>
          <p:cNvPr id="9" name="Picture 21"/>
          <p:cNvPicPr>
            <a:picLocks noChangeAspect="1" noChangeArrowheads="1"/>
          </p:cNvPicPr>
          <p:nvPr/>
        </p:nvPicPr>
        <p:blipFill>
          <a:blip r:embed="rId2" cstate="print"/>
          <a:srcRect/>
          <a:stretch>
            <a:fillRect/>
          </a:stretch>
        </p:blipFill>
        <p:spPr bwMode="auto">
          <a:xfrm>
            <a:off x="190500" y="8724900"/>
            <a:ext cx="3657600" cy="288925"/>
          </a:xfrm>
          <a:prstGeom prst="rect">
            <a:avLst/>
          </a:prstGeom>
          <a:noFill/>
          <a:ln w="9525">
            <a:noFill/>
            <a:miter lim="800000"/>
            <a:headEnd/>
            <a:tailEnd/>
          </a:ln>
          <a:effectLst/>
        </p:spPr>
      </p:pic>
      <p:sp>
        <p:nvSpPr>
          <p:cNvPr id="10" name="Rectangle 8"/>
          <p:cNvSpPr txBox="1">
            <a:spLocks noChangeArrowheads="1"/>
          </p:cNvSpPr>
          <p:nvPr/>
        </p:nvSpPr>
        <p:spPr>
          <a:xfrm>
            <a:off x="4000500" y="8758239"/>
            <a:ext cx="2362200" cy="195262"/>
          </a:xfrm>
          <a:prstGeom prst="rect">
            <a:avLst/>
          </a:prstGeom>
        </p:spPr>
        <p:txBody>
          <a:bodyPr/>
          <a:lstStyle>
            <a:defPPr>
              <a:defRPr lang="en-US"/>
            </a:defPPr>
            <a:lvl1pPr algn="l" rtl="0" fontAlgn="base">
              <a:spcBef>
                <a:spcPct val="30000"/>
              </a:spcBef>
              <a:spcAft>
                <a:spcPct val="0"/>
              </a:spcAft>
              <a:defRPr sz="1000" kern="1200">
                <a:solidFill>
                  <a:schemeClr val="tx1"/>
                </a:solidFill>
                <a:latin typeface="Arial" charset="0"/>
                <a:ea typeface="ＭＳ Ｐゴシック" pitchFamily="1" charset="-128"/>
                <a:cs typeface="+mn-cs"/>
              </a:defRPr>
            </a:lvl1pPr>
            <a:lvl2pPr marL="457200" algn="l" rtl="0" fontAlgn="base">
              <a:spcBef>
                <a:spcPct val="30000"/>
              </a:spcBef>
              <a:spcAft>
                <a:spcPct val="0"/>
              </a:spcAft>
              <a:defRPr sz="1000" kern="1200">
                <a:solidFill>
                  <a:schemeClr val="tx1"/>
                </a:solidFill>
                <a:latin typeface="Arial" charset="0"/>
                <a:ea typeface="ＭＳ Ｐゴシック" pitchFamily="1" charset="-128"/>
                <a:cs typeface="+mn-cs"/>
              </a:defRPr>
            </a:lvl2pPr>
            <a:lvl3pPr marL="914400" algn="l" rtl="0" fontAlgn="base">
              <a:spcBef>
                <a:spcPct val="30000"/>
              </a:spcBef>
              <a:spcAft>
                <a:spcPct val="0"/>
              </a:spcAft>
              <a:defRPr sz="1000" kern="1200">
                <a:solidFill>
                  <a:schemeClr val="tx1"/>
                </a:solidFill>
                <a:latin typeface="Arial" charset="0"/>
                <a:ea typeface="ＭＳ Ｐゴシック" pitchFamily="1" charset="-128"/>
                <a:cs typeface="+mn-cs"/>
              </a:defRPr>
            </a:lvl3pPr>
            <a:lvl4pPr marL="1371600" algn="l" rtl="0" fontAlgn="base">
              <a:spcBef>
                <a:spcPct val="30000"/>
              </a:spcBef>
              <a:spcAft>
                <a:spcPct val="0"/>
              </a:spcAft>
              <a:defRPr sz="1000" kern="1200">
                <a:solidFill>
                  <a:schemeClr val="tx1"/>
                </a:solidFill>
                <a:latin typeface="Arial" charset="0"/>
                <a:ea typeface="ＭＳ Ｐゴシック" pitchFamily="1" charset="-128"/>
                <a:cs typeface="+mn-cs"/>
              </a:defRPr>
            </a:lvl4pPr>
            <a:lvl5pPr marL="1828800" algn="l" rtl="0" fontAlgn="base">
              <a:spcBef>
                <a:spcPct val="30000"/>
              </a:spcBef>
              <a:spcAft>
                <a:spcPct val="0"/>
              </a:spcAft>
              <a:defRPr sz="1000" kern="1200">
                <a:solidFill>
                  <a:schemeClr val="tx1"/>
                </a:solidFill>
                <a:latin typeface="Arial" charset="0"/>
                <a:ea typeface="ＭＳ Ｐゴシック" pitchFamily="1" charset="-128"/>
                <a:cs typeface="+mn-cs"/>
              </a:defRPr>
            </a:lvl5pPr>
            <a:lvl6pPr marL="2286000" algn="l" defTabSz="914400" rtl="0" eaLnBrk="1" latinLnBrk="0" hangingPunct="1">
              <a:defRPr sz="1000" kern="1200">
                <a:solidFill>
                  <a:schemeClr val="tx1"/>
                </a:solidFill>
                <a:latin typeface="Arial" charset="0"/>
                <a:ea typeface="ＭＳ Ｐゴシック" pitchFamily="1" charset="-128"/>
                <a:cs typeface="+mn-cs"/>
              </a:defRPr>
            </a:lvl6pPr>
            <a:lvl7pPr marL="2743200" algn="l" defTabSz="914400" rtl="0" eaLnBrk="1" latinLnBrk="0" hangingPunct="1">
              <a:defRPr sz="1000" kern="1200">
                <a:solidFill>
                  <a:schemeClr val="tx1"/>
                </a:solidFill>
                <a:latin typeface="Arial" charset="0"/>
                <a:ea typeface="ＭＳ Ｐゴシック" pitchFamily="1" charset="-128"/>
                <a:cs typeface="+mn-cs"/>
              </a:defRPr>
            </a:lvl7pPr>
            <a:lvl8pPr marL="3200400" algn="l" defTabSz="914400" rtl="0" eaLnBrk="1" latinLnBrk="0" hangingPunct="1">
              <a:defRPr sz="1000" kern="1200">
                <a:solidFill>
                  <a:schemeClr val="tx1"/>
                </a:solidFill>
                <a:latin typeface="Arial" charset="0"/>
                <a:ea typeface="ＭＳ Ｐゴシック" pitchFamily="1" charset="-128"/>
                <a:cs typeface="+mn-cs"/>
              </a:defRPr>
            </a:lvl8pPr>
            <a:lvl9pPr marL="3657600" algn="l" defTabSz="914400" rtl="0" eaLnBrk="1" latinLnBrk="0" hangingPunct="1">
              <a:defRPr sz="1000" kern="1200">
                <a:solidFill>
                  <a:schemeClr val="tx1"/>
                </a:solidFill>
                <a:latin typeface="Arial" charset="0"/>
                <a:ea typeface="ＭＳ Ｐゴシック" pitchFamily="1" charset="-128"/>
                <a:cs typeface="+mn-cs"/>
              </a:defRPr>
            </a:lvl9pPr>
          </a:lstStyle>
          <a:p>
            <a:r>
              <a:rPr lang="en-US" dirty="0" smtClean="0"/>
              <a:t>© 2014 Carnegie Mellon University</a:t>
            </a:r>
            <a:endParaRPr lang="en-US" dirty="0"/>
          </a:p>
        </p:txBody>
      </p:sp>
    </p:spTree>
    <p:extLst>
      <p:ext uri="{BB962C8B-B14F-4D97-AF65-F5344CB8AC3E}">
        <p14:creationId xmlns:p14="http://schemas.microsoft.com/office/powerpoint/2010/main" val="2480652083"/>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000" kern="1200">
        <a:solidFill>
          <a:schemeClr val="tx1"/>
        </a:solidFill>
        <a:latin typeface="Arial" charset="0"/>
        <a:ea typeface="ＭＳ Ｐゴシック" pitchFamily="1" charset="-128"/>
        <a:cs typeface="ＭＳ Ｐゴシック"/>
      </a:defRPr>
    </a:lvl1pPr>
    <a:lvl2pPr marL="406400" indent="-120650"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2pPr>
    <a:lvl3pPr marL="741363" indent="-115888"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3pPr>
    <a:lvl4pPr marL="1600200" indent="-228600" algn="l" rtl="0" eaLnBrk="0" fontAlgn="base" hangingPunct="0">
      <a:spcBef>
        <a:spcPct val="30000"/>
      </a:spcBef>
      <a:spcAft>
        <a:spcPct val="0"/>
      </a:spcAft>
      <a:buSzPct val="90000"/>
      <a:buChar char="o"/>
      <a:defRPr sz="1000" kern="1200">
        <a:solidFill>
          <a:schemeClr val="tx1"/>
        </a:solidFill>
        <a:latin typeface="Arial" charset="0"/>
        <a:ea typeface="ＭＳ Ｐゴシック" pitchFamily="1" charset="-128"/>
        <a:cs typeface="ＭＳ Ｐゴシック"/>
      </a:defRPr>
    </a:lvl4pPr>
    <a:lvl5pPr marL="2057400" indent="-228600" algn="l" rtl="0" eaLnBrk="0" fontAlgn="base" hangingPunct="0">
      <a:spcBef>
        <a:spcPct val="30000"/>
      </a:spcBef>
      <a:spcAft>
        <a:spcPct val="0"/>
      </a:spcAft>
      <a:buChar char="–"/>
      <a:defRPr sz="1000" kern="1200">
        <a:solidFill>
          <a:schemeClr val="tx1"/>
        </a:solidFill>
        <a:latin typeface="Arial" charset="0"/>
        <a:ea typeface="ＭＳ Ｐゴシック" pitchFamily="1"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endParaRPr lang="en-US" dirty="0" smtClean="0">
              <a:latin typeface="Arial" pitchFamily="34" charset="0"/>
              <a:ea typeface="ＭＳ Ｐゴシック"/>
            </a:endParaRPr>
          </a:p>
        </p:txBody>
      </p:sp>
      <p:sp>
        <p:nvSpPr>
          <p:cNvPr id="59396" name="Footer Placeholder 3"/>
          <p:cNvSpPr>
            <a:spLocks noGrp="1"/>
          </p:cNvSpPr>
          <p:nvPr>
            <p:ph type="ftr" sz="quarter" idx="4"/>
          </p:nvPr>
        </p:nvSpPr>
        <p:spPr>
          <a:xfrm>
            <a:off x="3956538" y="8830621"/>
            <a:ext cx="2110154" cy="200077"/>
          </a:xfrm>
          <a:prstGeom prst="rect">
            <a:avLst/>
          </a:prstGeom>
          <a:noFill/>
        </p:spPr>
        <p:txBody>
          <a:bodyPr/>
          <a:lstStyle/>
          <a:p>
            <a:r>
              <a:rPr lang="en-US" dirty="0" smtClean="0">
                <a:latin typeface="Arial" pitchFamily="34" charset="0"/>
                <a:ea typeface="ＭＳ Ｐゴシック"/>
                <a:cs typeface="ＭＳ Ｐゴシック"/>
              </a:rPr>
              <a:t>© 2007 Carnegie Mellon University</a:t>
            </a:r>
            <a:endParaRPr lang="en-US" i="1" dirty="0" smtClean="0">
              <a:latin typeface="Times New Roman" pitchFamily="18" charset="0"/>
              <a:ea typeface="ＭＳ Ｐゴシック"/>
              <a:cs typeface="ＭＳ Ｐゴシック"/>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a:ln/>
        </p:spPr>
        <p:txBody>
          <a:bodyPr/>
          <a:lstStyle/>
          <a:p>
            <a:pPr eaLnBrk="1" hangingPunct="1"/>
            <a:r>
              <a:rPr lang="en-US" dirty="0" smtClean="0">
                <a:latin typeface="Arial" pitchFamily="34" charset="0"/>
                <a:ea typeface="ＭＳ Ｐゴシック"/>
              </a:rPr>
              <a:t>Often the security requirements are developed independently of the rest of the requirements engineering activity and hence are not integrated into the mainstream of the requirements activities. As a result, security requirements that are specific to the system and that provide for protection of essential services and assets are often neglected. </a:t>
            </a:r>
          </a:p>
          <a:p>
            <a:pPr eaLnBrk="1" hangingPunct="1"/>
            <a:r>
              <a:rPr lang="en-US" dirty="0" smtClean="0">
                <a:latin typeface="Arial" pitchFamily="34" charset="0"/>
                <a:ea typeface="ＭＳ Ｐゴシック"/>
              </a:rPr>
              <a:t>The requirements elicitation and analysis that is needed to get a better set of security requirements seldom takes place.</a:t>
            </a:r>
          </a:p>
          <a:p>
            <a:pPr eaLnBrk="1" hangingPunct="1"/>
            <a:r>
              <a:rPr lang="en-US" dirty="0" smtClean="0">
                <a:latin typeface="Arial" pitchFamily="34" charset="0"/>
                <a:ea typeface="ＭＳ Ｐゴシック"/>
              </a:rPr>
              <a:t>Typically we focus on what the system should do and not what it should </a:t>
            </a:r>
            <a:r>
              <a:rPr lang="en-US" i="1" dirty="0" smtClean="0">
                <a:latin typeface="Arial" pitchFamily="34" charset="0"/>
                <a:ea typeface="ＭＳ Ｐゴシック"/>
              </a:rPr>
              <a:t>not</a:t>
            </a:r>
            <a:r>
              <a:rPr lang="en-US" dirty="0" smtClean="0">
                <a:latin typeface="Arial" pitchFamily="34" charset="0"/>
                <a:ea typeface="ＭＳ Ｐゴシック"/>
              </a:rPr>
              <a:t> do. Often security related requirements need to be framed in the light of what the system should not do.</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8"/>
          <p:cNvSpPr>
            <a:spLocks noGrp="1" noChangeArrowheads="1"/>
          </p:cNvSpPr>
          <p:nvPr>
            <p:ph type="ftr" sz="quarter" idx="4"/>
          </p:nvPr>
        </p:nvSpPr>
        <p:spPr>
          <a:xfrm>
            <a:off x="3956538" y="8830621"/>
            <a:ext cx="2110154" cy="200077"/>
          </a:xfrm>
          <a:prstGeom prst="rect">
            <a:avLst/>
          </a:prstGeom>
          <a:noFill/>
        </p:spPr>
        <p:txBody>
          <a:bodyPr/>
          <a:lstStyle/>
          <a:p>
            <a:r>
              <a:rPr lang="en-US" dirty="0" smtClean="0">
                <a:latin typeface="Arial" pitchFamily="34" charset="0"/>
                <a:ea typeface="ＭＳ Ｐゴシック"/>
                <a:cs typeface="ＭＳ Ｐゴシック"/>
              </a:rPr>
              <a:t>© 2007 Carnegie Mellon University</a:t>
            </a:r>
            <a:endParaRPr lang="en-US" i="1" dirty="0" smtClean="0">
              <a:latin typeface="Times New Roman" pitchFamily="18" charset="0"/>
              <a:ea typeface="ＭＳ Ｐゴシック"/>
              <a:cs typeface="ＭＳ Ｐゴシック"/>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r>
              <a:rPr lang="en-US" dirty="0" smtClean="0">
                <a:latin typeface="Arial" pitchFamily="34" charset="0"/>
                <a:ea typeface="ＭＳ Ｐゴシック"/>
              </a:rPr>
              <a:t>This is an example from a presentation made on Identifying and Reducing Software Risk in the Enterprise by Fortify Software.</a:t>
            </a:r>
          </a:p>
          <a:p>
            <a:pPr eaLnBrk="1" hangingPunct="1"/>
            <a:endParaRPr lang="en-US" dirty="0" smtClean="0">
              <a:latin typeface="Arial" pitchFamily="34" charset="0"/>
              <a:ea typeface="ＭＳ Ｐゴシック"/>
            </a:endParaRPr>
          </a:p>
          <a:p>
            <a:pPr eaLnBrk="1" hangingPunct="1"/>
            <a:r>
              <a:rPr lang="en-US" dirty="0" smtClean="0">
                <a:latin typeface="Arial" pitchFamily="34" charset="0"/>
                <a:ea typeface="ＭＳ Ｐゴシック"/>
              </a:rPr>
              <a:t>This example highlights the enormity of the situation with respect to fixing bugs later in the life cycle. As can be seen from the tables, on the left, most defects were identified and fixed in the testing and maintenance phases of the project. However, the table on the right shows that most of the defects were identified and fixed earlier, i.e. in the coding and testing phases of the project. As a result, it resulted in saving up to $2 million.</a:t>
            </a:r>
          </a:p>
          <a:p>
            <a:pPr eaLnBrk="1" hangingPunct="1"/>
            <a:endParaRPr lang="en-US" dirty="0" smtClean="0">
              <a:latin typeface="Arial" pitchFamily="34" charset="0"/>
              <a:ea typeface="ＭＳ Ｐゴシック"/>
            </a:endParaRPr>
          </a:p>
          <a:p>
            <a:pPr eaLnBrk="1" hangingPunct="1"/>
            <a:r>
              <a:rPr lang="en-US" dirty="0" smtClean="0">
                <a:latin typeface="Arial" pitchFamily="34" charset="0"/>
                <a:ea typeface="ＭＳ Ｐゴシック"/>
              </a:rPr>
              <a:t>Thus, it is of paramount importance to detect and fix defects as early in the project life cycle as possible.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10"/>
          <p:cNvSpPr>
            <a:spLocks noGrp="1" noChangeArrowheads="1"/>
          </p:cNvSpPr>
          <p:nvPr>
            <p:ph type="ftr" sz="quarter" idx="4"/>
          </p:nvPr>
        </p:nvSpPr>
        <p:spPr>
          <a:xfrm>
            <a:off x="3956538" y="8830621"/>
            <a:ext cx="2110154" cy="200077"/>
          </a:xfrm>
          <a:prstGeom prst="rect">
            <a:avLst/>
          </a:prstGeom>
        </p:spPr>
        <p:txBody>
          <a:bodyPr/>
          <a:lstStyle/>
          <a:p>
            <a:pPr>
              <a:buFont typeface="StarSymbol"/>
              <a:buNone/>
              <a:defRPr/>
            </a:pPr>
            <a:r>
              <a:rPr lang="en-GB" dirty="0" smtClean="0"/>
              <a:t>Software Engineering Institute© 2006 Carnegie Mellon University</a:t>
            </a:r>
          </a:p>
        </p:txBody>
      </p:sp>
      <p:sp>
        <p:nvSpPr>
          <p:cNvPr id="53251" name="Rectangle 14"/>
          <p:cNvSpPr>
            <a:spLocks noGrp="1" noChangeArrowheads="1"/>
          </p:cNvSpPr>
          <p:nvPr>
            <p:ph type="hdr" sz="quarter"/>
          </p:nvPr>
        </p:nvSpPr>
        <p:spPr/>
        <p:txBody>
          <a:bodyPr/>
          <a:lstStyle/>
          <a:p>
            <a:pPr>
              <a:buFont typeface="StarSymbol"/>
              <a:buNone/>
              <a:defRPr/>
            </a:pPr>
            <a:r>
              <a:rPr lang="en-GB" dirty="0" smtClean="0"/>
              <a:t>SQUARE Overview</a:t>
            </a:r>
          </a:p>
        </p:txBody>
      </p:sp>
      <p:sp>
        <p:nvSpPr>
          <p:cNvPr id="72708" name="Text Box 2"/>
          <p:cNvSpPr txBox="1">
            <a:spLocks noChangeArrowheads="1"/>
          </p:cNvSpPr>
          <p:nvPr/>
        </p:nvSpPr>
        <p:spPr bwMode="auto">
          <a:xfrm>
            <a:off x="1149280" y="697871"/>
            <a:ext cx="4559440" cy="3486150"/>
          </a:xfrm>
          <a:prstGeom prst="rect">
            <a:avLst/>
          </a:prstGeom>
          <a:solidFill>
            <a:srgbClr val="FFFFFF"/>
          </a:solidFill>
          <a:ln w="9360">
            <a:solidFill>
              <a:srgbClr val="000000"/>
            </a:solidFill>
            <a:miter lim="800000"/>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72709" name="Text Box 3"/>
          <p:cNvSpPr>
            <a:spLocks noGrp="1" noChangeArrowheads="1"/>
          </p:cNvSpPr>
          <p:nvPr>
            <p:ph type="body"/>
          </p:nvPr>
        </p:nvSpPr>
        <p:spPr>
          <a:xfrm>
            <a:off x="376813" y="4416111"/>
            <a:ext cx="6104374" cy="4184020"/>
          </a:xfrm>
          <a:noFill/>
          <a:ln/>
        </p:spPr>
        <p:txBody>
          <a:bodyPr lIns="0" tIns="0" rIns="0" bIns="0"/>
          <a:lstStyle/>
          <a:p>
            <a:pPr eaLnBrk="1" hangingPunct="1">
              <a:lnSpc>
                <a:spcPct val="93000"/>
              </a:lnSpc>
              <a:spcBef>
                <a:spcPts val="375"/>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smtClean="0">
                <a:latin typeface="Arial" pitchFamily="34" charset="0"/>
                <a:ea typeface="ＭＳ Ｐゴシック"/>
              </a:rPr>
              <a:t>Microsoft SDL process includes more attention to requirements, especially with the use of threat modeling and attack surface.  (They have their own method and do not use SQUARE.)</a:t>
            </a:r>
          </a:p>
        </p:txBody>
      </p:sp>
      <p:sp>
        <p:nvSpPr>
          <p:cNvPr id="72710" name="Slide Image Placeholder 5"/>
          <p:cNvSpPr>
            <a:spLocks noGrp="1" noRot="1" noChangeAspect="1" noTextEdit="1"/>
          </p:cNvSpPr>
          <p:nvPr>
            <p:ph type="sldImg"/>
          </p:nvPr>
        </p:nvSpPr>
        <p:spPr>
          <a:xfrm>
            <a:off x="1108075" y="698500"/>
            <a:ext cx="4630738" cy="3475038"/>
          </a:xfr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8"/>
          <p:cNvSpPr>
            <a:spLocks noGrp="1" noChangeArrowheads="1"/>
          </p:cNvSpPr>
          <p:nvPr>
            <p:ph type="ftr" sz="quarter" idx="4"/>
          </p:nvPr>
        </p:nvSpPr>
        <p:spPr>
          <a:xfrm>
            <a:off x="3956538" y="8830621"/>
            <a:ext cx="2110154" cy="200077"/>
          </a:xfrm>
          <a:prstGeom prst="rect">
            <a:avLst/>
          </a:prstGeom>
          <a:noFill/>
        </p:spPr>
        <p:txBody>
          <a:bodyPr/>
          <a:lstStyle/>
          <a:p>
            <a:r>
              <a:rPr lang="en-US" dirty="0" smtClean="0">
                <a:latin typeface="Arial" pitchFamily="34" charset="0"/>
                <a:ea typeface="ＭＳ Ｐゴシック"/>
                <a:cs typeface="ＭＳ Ｐゴシック"/>
              </a:rPr>
              <a:t>© 2007 Carnegie Mellon University</a:t>
            </a:r>
            <a:endParaRPr lang="en-US" i="1" dirty="0" smtClean="0">
              <a:latin typeface="Times New Roman" pitchFamily="18" charset="0"/>
              <a:ea typeface="ＭＳ Ｐゴシック"/>
              <a:cs typeface="ＭＳ Ｐゴシック"/>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r>
              <a:rPr lang="en-US" dirty="0" smtClean="0">
                <a:latin typeface="Arial" pitchFamily="34" charset="0"/>
                <a:ea typeface="ＭＳ Ｐゴシック"/>
              </a:rPr>
              <a:t>These are some of the methods and processes that can be used in identifying security requirements:</a:t>
            </a:r>
          </a:p>
          <a:p>
            <a:pPr eaLnBrk="1" hangingPunct="1"/>
            <a:r>
              <a:rPr lang="en-US" dirty="0" smtClean="0">
                <a:latin typeface="Arial" pitchFamily="34" charset="0"/>
                <a:ea typeface="ＭＳ Ｐゴシック"/>
              </a:rPr>
              <a:t>Security Quality Requirements Engineering (SQUARE) is a process aimed specifically at security requirements engineering.</a:t>
            </a:r>
          </a:p>
          <a:p>
            <a:pPr eaLnBrk="1" hangingPunct="1"/>
            <a:r>
              <a:rPr lang="en-US" dirty="0" smtClean="0">
                <a:latin typeface="Arial" pitchFamily="34" charset="0"/>
                <a:ea typeface="ＭＳ Ｐゴシック"/>
              </a:rPr>
              <a:t>The Comprehensive, Lightweight Application Security Process (CLASP) approach to security requirements engineering [OWASP 2007] is a life-cycle process that suggests a number of different activities across the development life cycle to improve security. Among these is a specific approach for security requirements. </a:t>
            </a:r>
          </a:p>
          <a:p>
            <a:pPr eaLnBrk="1" hangingPunct="1"/>
            <a:r>
              <a:rPr lang="en-US" dirty="0" smtClean="0">
                <a:latin typeface="Arial" pitchFamily="34" charset="0"/>
                <a:ea typeface="ＭＳ Ｐゴシック"/>
              </a:rPr>
              <a:t>Core security requirements artifacts [Moffett 2004] takes an artifact view and starts with the artifacts that are needed to achieve better security requirements.</a:t>
            </a:r>
          </a:p>
          <a:p>
            <a:pPr eaLnBrk="1" hangingPunct="1"/>
            <a:r>
              <a:rPr lang="en-US" dirty="0" smtClean="0">
                <a:latin typeface="Arial" pitchFamily="34" charset="0"/>
                <a:ea typeface="ＭＳ Ｐゴシック"/>
              </a:rPr>
              <a:t>The Security Requirements Engineering Process (SREP) [Mellado 2007] is a nine-step process that is based partially on SQUARE but incorporates consideration of the Common Criteria and notions of reuse.</a:t>
            </a:r>
          </a:p>
          <a:p>
            <a:pPr eaLnBrk="1" hangingPunct="1"/>
            <a:r>
              <a:rPr lang="en-US" dirty="0" smtClean="0">
                <a:latin typeface="Arial" pitchFamily="34" charset="0"/>
                <a:ea typeface="ＭＳ Ｐゴシック"/>
              </a:rPr>
              <a:t>Security patterns are useful in going from requirements to architectures and then designs [Haley 2007, Rosado 2006, Weiss 2007].</a:t>
            </a:r>
          </a:p>
          <a:p>
            <a:pPr eaLnBrk="1" hangingPunct="1"/>
            <a:r>
              <a:rPr lang="en-US" dirty="0" smtClean="0">
                <a:latin typeface="Arial" pitchFamily="34" charset="0"/>
                <a:ea typeface="ＭＳ Ｐゴシック"/>
              </a:rPr>
              <a:t>Tropos is a self-contained life-cycle approach [Giorgini 2007]. It is very specific in terms of how to go about requirements specification.</a:t>
            </a:r>
          </a:p>
          <a:p>
            <a:pPr eaLnBrk="1" hangingPunct="1"/>
            <a:r>
              <a:rPr lang="en-US" dirty="0" smtClean="0">
                <a:latin typeface="Arial" pitchFamily="34" charset="0"/>
                <a:ea typeface="ＭＳ Ｐゴシック"/>
              </a:rPr>
              <a:t>Other useful techniques are the use of attack trees in security requirements engineering [Ellison 2003] and misuse and abuse cases [Alexander 2003, Fernandez 2007, Sindre 2000]. Formal specification approaches to security requirements, such as Software Cost Reduction (SCR) [Heitmeyer 2002] have also been useful. The higher levels of the Common Criteria [CCEVS 2007] provide similar results.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8"/>
          <p:cNvSpPr>
            <a:spLocks noGrp="1" noChangeArrowheads="1"/>
          </p:cNvSpPr>
          <p:nvPr>
            <p:ph type="ftr" sz="quarter" idx="4"/>
          </p:nvPr>
        </p:nvSpPr>
        <p:spPr>
          <a:xfrm>
            <a:off x="3956538" y="8830621"/>
            <a:ext cx="2110154" cy="200077"/>
          </a:xfrm>
          <a:prstGeom prst="rect">
            <a:avLst/>
          </a:prstGeom>
          <a:noFill/>
        </p:spPr>
        <p:txBody>
          <a:bodyPr/>
          <a:lstStyle/>
          <a:p>
            <a:r>
              <a:rPr lang="en-US" dirty="0" smtClean="0">
                <a:latin typeface="Arial" pitchFamily="34" charset="0"/>
                <a:ea typeface="ＭＳ Ｐゴシック"/>
                <a:cs typeface="ＭＳ Ｐゴシック"/>
              </a:rPr>
              <a:t>© 2007 Carnegie Mellon University</a:t>
            </a:r>
            <a:endParaRPr lang="en-US" i="1" dirty="0" smtClean="0">
              <a:latin typeface="Times New Roman" pitchFamily="18" charset="0"/>
              <a:ea typeface="ＭＳ Ｐゴシック"/>
              <a:cs typeface="ＭＳ Ｐゴシック"/>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r>
              <a:rPr lang="en-US" dirty="0" smtClean="0">
                <a:latin typeface="Arial" pitchFamily="34" charset="0"/>
                <a:ea typeface="ＭＳ Ｐゴシック"/>
              </a:rPr>
              <a:t>Briefly introduce SQUARE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xfrm>
            <a:off x="1104900" y="698500"/>
            <a:ext cx="4648200" cy="3486150"/>
          </a:xfrm>
          <a:ln/>
        </p:spPr>
      </p:sp>
      <p:sp>
        <p:nvSpPr>
          <p:cNvPr id="35843" name="Rectangle 3"/>
          <p:cNvSpPr>
            <a:spLocks noGrp="1" noChangeArrowheads="1"/>
          </p:cNvSpPr>
          <p:nvPr>
            <p:ph type="body" idx="1"/>
          </p:nvPr>
        </p:nvSpPr>
        <p:spPr>
          <a:xfrm>
            <a:off x="376813" y="4416111"/>
            <a:ext cx="6104374" cy="4182419"/>
          </a:xfrm>
          <a:noFill/>
          <a:ln/>
        </p:spPr>
        <p:txBody>
          <a:bodyPr/>
          <a:lstStyle/>
          <a:p>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xfrm>
            <a:off x="1108075" y="698500"/>
            <a:ext cx="4630738" cy="3475038"/>
          </a:xfrm>
          <a:ln/>
        </p:spPr>
      </p:sp>
      <p:sp>
        <p:nvSpPr>
          <p:cNvPr id="36867" name="Notes Placeholder 2"/>
          <p:cNvSpPr>
            <a:spLocks noGrp="1"/>
          </p:cNvSpPr>
          <p:nvPr>
            <p:ph type="body" idx="1"/>
          </p:nvPr>
        </p:nvSpPr>
        <p:spPr>
          <a:noFill/>
          <a:ln/>
        </p:spPr>
        <p:txBody>
          <a:bodyPr/>
          <a:lstStyle/>
          <a:p>
            <a:r>
              <a:rPr lang="en-US" dirty="0" smtClean="0"/>
              <a:t>SQUARE: Mention that this lecture will be a brief overview of SQUARE. All nine steps will be introduced and skimmed over. The two lectures following will describe it in detail.</a:t>
            </a:r>
          </a:p>
          <a:p>
            <a:endParaRPr lang="en-US" dirty="0" smtClean="0"/>
          </a:p>
          <a:p>
            <a:r>
              <a:rPr lang="en-GB" dirty="0" smtClean="0"/>
              <a:t>SQUARE history: </a:t>
            </a:r>
            <a:r>
              <a:rPr lang="en-US" dirty="0" smtClean="0"/>
              <a:t>The Software Engineering Institute’s Networked Systems Survivability (NSS) Program at Carnegie Mellon University developed SQUARE as a methodology to help organizations build security into the early stages of the production life cycle. Development of the SQUARE methodology started in 2003.  It was initially baselined in 2005.  Since then it has been published in papers and book chapters. There is a robust tool to support SQUARE.</a:t>
            </a:r>
          </a:p>
          <a:p>
            <a:endParaRPr lang="en-US" dirty="0" smtClean="0"/>
          </a:p>
        </p:txBody>
      </p:sp>
      <p:sp>
        <p:nvSpPr>
          <p:cNvPr id="36868" name="Footer Placeholder 3"/>
          <p:cNvSpPr>
            <a:spLocks noGrp="1"/>
          </p:cNvSpPr>
          <p:nvPr>
            <p:ph type="ftr" sz="quarter"/>
          </p:nvPr>
        </p:nvSpPr>
        <p:spPr>
          <a:xfrm>
            <a:off x="3956538" y="8830621"/>
            <a:ext cx="2110154" cy="200077"/>
          </a:xfrm>
          <a:prstGeom prst="rect">
            <a:avLst/>
          </a:prstGeom>
          <a:noFill/>
        </p:spPr>
        <p:txBody>
          <a:bodyPr/>
          <a:lstStyle/>
          <a:p>
            <a:pPr>
              <a:buFont typeface="StarSymbol"/>
              <a:buNone/>
            </a:pPr>
            <a:r>
              <a:rPr lang="en-GB" dirty="0" smtClean="0"/>
              <a:t>Software Engineering Institute© 2006 Carnegie Mellon University</a:t>
            </a:r>
          </a:p>
        </p:txBody>
      </p:sp>
      <p:sp>
        <p:nvSpPr>
          <p:cNvPr id="36869" name="Header Placeholder 4"/>
          <p:cNvSpPr>
            <a:spLocks noGrp="1"/>
          </p:cNvSpPr>
          <p:nvPr>
            <p:ph type="hdr" sz="quarter"/>
          </p:nvPr>
        </p:nvSpPr>
        <p:spPr>
          <a:noFill/>
        </p:spPr>
        <p:txBody>
          <a:bodyPr/>
          <a:lstStyle/>
          <a:p>
            <a:pPr>
              <a:buFont typeface="StarSymbol"/>
              <a:buNone/>
            </a:pPr>
            <a:r>
              <a:rPr lang="en-GB" dirty="0" smtClean="0"/>
              <a:t>SQUARE Overview</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10"/>
          <p:cNvSpPr>
            <a:spLocks noGrp="1" noChangeArrowheads="1"/>
          </p:cNvSpPr>
          <p:nvPr>
            <p:ph type="ftr" sz="quarter"/>
          </p:nvPr>
        </p:nvSpPr>
        <p:spPr>
          <a:xfrm>
            <a:off x="3956538" y="8830621"/>
            <a:ext cx="2110154" cy="200077"/>
          </a:xfrm>
          <a:prstGeom prst="rect">
            <a:avLst/>
          </a:prstGeom>
          <a:noFill/>
        </p:spPr>
        <p:txBody>
          <a:bodyPr/>
          <a:lstStyle/>
          <a:p>
            <a:pPr>
              <a:buFont typeface="StarSymbol"/>
              <a:buNone/>
            </a:pPr>
            <a:r>
              <a:rPr lang="en-GB" dirty="0" smtClean="0"/>
              <a:t>Software Engineering Institute© 2006 Carnegie Mellon University</a:t>
            </a:r>
          </a:p>
        </p:txBody>
      </p:sp>
      <p:sp>
        <p:nvSpPr>
          <p:cNvPr id="37891" name="Rectangle 14"/>
          <p:cNvSpPr>
            <a:spLocks noGrp="1" noChangeArrowheads="1"/>
          </p:cNvSpPr>
          <p:nvPr>
            <p:ph type="hdr" sz="quarter"/>
          </p:nvPr>
        </p:nvSpPr>
        <p:spPr>
          <a:noFill/>
        </p:spPr>
        <p:txBody>
          <a:bodyPr/>
          <a:lstStyle/>
          <a:p>
            <a:pPr>
              <a:buFont typeface="StarSymbol"/>
              <a:buNone/>
            </a:pPr>
            <a:r>
              <a:rPr lang="en-GB" dirty="0" smtClean="0"/>
              <a:t>SQUARE Overview</a:t>
            </a:r>
          </a:p>
        </p:txBody>
      </p:sp>
      <p:sp>
        <p:nvSpPr>
          <p:cNvPr id="37892" name="Text Box 1"/>
          <p:cNvSpPr txBox="1">
            <a:spLocks noChangeArrowheads="1"/>
          </p:cNvSpPr>
          <p:nvPr/>
        </p:nvSpPr>
        <p:spPr bwMode="auto">
          <a:xfrm>
            <a:off x="1149280" y="697871"/>
            <a:ext cx="4559440" cy="3486150"/>
          </a:xfrm>
          <a:prstGeom prst="rect">
            <a:avLst/>
          </a:prstGeom>
          <a:solidFill>
            <a:srgbClr val="FFFFFF"/>
          </a:solidFill>
          <a:ln w="9360">
            <a:solidFill>
              <a:srgbClr val="000000"/>
            </a:solidFill>
            <a:miter lim="800000"/>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37893" name="Rectangle 2"/>
          <p:cNvSpPr>
            <a:spLocks noGrp="1" noChangeArrowheads="1"/>
          </p:cNvSpPr>
          <p:nvPr>
            <p:ph type="body"/>
          </p:nvPr>
        </p:nvSpPr>
        <p:spPr>
          <a:xfrm>
            <a:off x="376814" y="4416111"/>
            <a:ext cx="6094953" cy="4184020"/>
          </a:xfrm>
          <a:noFill/>
          <a:ln/>
        </p:spPr>
        <p:txBody>
          <a:bodyPr wrap="none" anchor="ctr"/>
          <a:lstStyle/>
          <a:p>
            <a:pPr>
              <a:spcBef>
                <a:spcPct val="0"/>
              </a:spcBef>
            </a:pPr>
            <a:r>
              <a:rPr lang="en-US" dirty="0" smtClean="0"/>
              <a:t>Describe the two main parties involved. Define what stakeholder means in this situation (it represents only the clients).</a:t>
            </a:r>
          </a:p>
          <a:p>
            <a:pPr>
              <a:spcBef>
                <a:spcPct val="0"/>
              </a:spcBef>
            </a:pPr>
            <a:endParaRPr lang="en-US" dirty="0" smtClean="0"/>
          </a:p>
          <a:p>
            <a:pPr>
              <a:spcBef>
                <a:spcPct val="0"/>
              </a:spcBef>
            </a:pPr>
            <a:r>
              <a:rPr lang="en-US" dirty="0" smtClean="0"/>
              <a:t>Reiterate that SQUARE is not a new requirements engineering process but meant to be used with an existing RE process.</a:t>
            </a:r>
          </a:p>
          <a:p>
            <a:pPr>
              <a:spcBef>
                <a:spcPct val="0"/>
              </a:spcBef>
            </a:pPr>
            <a:endParaRPr lang="en-US" dirty="0" smtClean="0"/>
          </a:p>
          <a:p>
            <a:pPr>
              <a:spcBef>
                <a:spcPct val="0"/>
              </a:spcBef>
            </a:pPr>
            <a:r>
              <a:rPr lang="en-US" dirty="0" smtClean="0"/>
              <a:t>Objective is to elicit security requirements artifact as a documented artifact. Security requirements are seen as quality attributes.</a:t>
            </a:r>
          </a:p>
          <a:p>
            <a:r>
              <a:rPr lang="en-US" dirty="0" smtClean="0"/>
              <a:t>It is a well documented process.</a:t>
            </a:r>
          </a:p>
          <a:p>
            <a:r>
              <a:rPr lang="en-US" dirty="0" smtClean="0"/>
              <a:t>The time needed to execute SQUARE depends on the size of the project.</a:t>
            </a:r>
          </a:p>
          <a:p>
            <a:r>
              <a:rPr lang="en-US" dirty="0" smtClean="0"/>
              <a:t>A lighter version of SQUARE called SQUARE-Lite is also being developed. Using SQUARE-Lite, one can complete the process in a shorter time than the full SQUARE.</a:t>
            </a:r>
          </a:p>
          <a:p>
            <a:r>
              <a:rPr lang="en-US" dirty="0" smtClean="0"/>
              <a:t>Actors involved: A team of stakeholders (in this context, stakeholders would only mean the clients) and a requirements engineering team (should ideally have expertise in security)</a:t>
            </a:r>
          </a:p>
          <a:p>
            <a:pPr>
              <a:spcBef>
                <a:spcPct val="0"/>
              </a:spcBef>
            </a:pPr>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xfrm>
            <a:off x="1104900" y="698500"/>
            <a:ext cx="4648200" cy="3486150"/>
          </a:xfrm>
          <a:ln/>
        </p:spPr>
      </p:sp>
      <p:sp>
        <p:nvSpPr>
          <p:cNvPr id="38915" name="Rectangle 3"/>
          <p:cNvSpPr>
            <a:spLocks noGrp="1" noChangeArrowheads="1"/>
          </p:cNvSpPr>
          <p:nvPr>
            <p:ph type="body" idx="1"/>
          </p:nvPr>
        </p:nvSpPr>
        <p:spPr>
          <a:xfrm>
            <a:off x="376813" y="4416111"/>
            <a:ext cx="6104374" cy="4182419"/>
          </a:xfrm>
          <a:noFill/>
          <a:ln/>
        </p:spPr>
        <p:txBody>
          <a:bodyPr/>
          <a:lstStyle/>
          <a:p>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76090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Rectangle 10"/>
          <p:cNvSpPr>
            <a:spLocks noGrp="1" noChangeArrowheads="1"/>
          </p:cNvSpPr>
          <p:nvPr>
            <p:ph type="ftr" sz="quarter"/>
          </p:nvPr>
        </p:nvSpPr>
        <p:spPr>
          <a:xfrm>
            <a:off x="3956538" y="8830621"/>
            <a:ext cx="2110154" cy="200077"/>
          </a:xfrm>
          <a:prstGeom prst="rect">
            <a:avLst/>
          </a:prstGeom>
          <a:noFill/>
        </p:spPr>
        <p:txBody>
          <a:bodyPr/>
          <a:lstStyle/>
          <a:p>
            <a:pPr>
              <a:buFont typeface="StarSymbol"/>
              <a:buNone/>
            </a:pPr>
            <a:r>
              <a:rPr lang="en-GB" dirty="0" smtClean="0"/>
              <a:t>Software Engineering Institute© 2006 Carnegie Mellon University</a:t>
            </a:r>
          </a:p>
        </p:txBody>
      </p:sp>
      <p:sp>
        <p:nvSpPr>
          <p:cNvPr id="39939" name="Rectangle 14"/>
          <p:cNvSpPr>
            <a:spLocks noGrp="1" noChangeArrowheads="1"/>
          </p:cNvSpPr>
          <p:nvPr>
            <p:ph type="hdr" sz="quarter"/>
          </p:nvPr>
        </p:nvSpPr>
        <p:spPr>
          <a:noFill/>
        </p:spPr>
        <p:txBody>
          <a:bodyPr/>
          <a:lstStyle/>
          <a:p>
            <a:pPr>
              <a:buFont typeface="StarSymbol"/>
              <a:buNone/>
            </a:pPr>
            <a:r>
              <a:rPr lang="en-GB" dirty="0" smtClean="0"/>
              <a:t>SQUARE Overview</a:t>
            </a:r>
          </a:p>
        </p:txBody>
      </p:sp>
      <p:sp>
        <p:nvSpPr>
          <p:cNvPr id="39940" name="Text Box 1"/>
          <p:cNvSpPr txBox="1">
            <a:spLocks noChangeArrowheads="1"/>
          </p:cNvSpPr>
          <p:nvPr/>
        </p:nvSpPr>
        <p:spPr bwMode="auto">
          <a:xfrm>
            <a:off x="1149280" y="697871"/>
            <a:ext cx="4559440" cy="3486150"/>
          </a:xfrm>
          <a:prstGeom prst="rect">
            <a:avLst/>
          </a:prstGeom>
          <a:solidFill>
            <a:srgbClr val="FFFFFF"/>
          </a:solidFill>
          <a:ln w="9360">
            <a:solidFill>
              <a:srgbClr val="000000"/>
            </a:solidFill>
            <a:miter lim="800000"/>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39941" name="Rectangle 2"/>
          <p:cNvSpPr>
            <a:spLocks noGrp="1" noChangeArrowheads="1"/>
          </p:cNvSpPr>
          <p:nvPr>
            <p:ph type="body"/>
          </p:nvPr>
        </p:nvSpPr>
        <p:spPr>
          <a:xfrm>
            <a:off x="376814" y="4416111"/>
            <a:ext cx="6094953" cy="4184020"/>
          </a:xfrm>
          <a:noFill/>
          <a:ln/>
        </p:spPr>
        <p:txBody>
          <a:bodyPr wrap="none" anchor="ctr"/>
          <a:lstStyle/>
          <a:p>
            <a:r>
              <a:rPr lang="en-US" dirty="0" smtClean="0"/>
              <a:t>Run through these steps, preferably with an example. Use this example throughout this lecture.</a:t>
            </a:r>
          </a:p>
          <a:p>
            <a:r>
              <a:rPr lang="en-US" dirty="0" smtClean="0"/>
              <a:t>Could use the example from the previous lecture and build on one aspect of it.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10"/>
          <p:cNvSpPr>
            <a:spLocks noGrp="1" noChangeArrowheads="1"/>
          </p:cNvSpPr>
          <p:nvPr>
            <p:ph type="ftr" sz="quarter"/>
          </p:nvPr>
        </p:nvSpPr>
        <p:spPr>
          <a:xfrm>
            <a:off x="3956538" y="8830621"/>
            <a:ext cx="2110154" cy="200077"/>
          </a:xfrm>
          <a:prstGeom prst="rect">
            <a:avLst/>
          </a:prstGeom>
          <a:noFill/>
        </p:spPr>
        <p:txBody>
          <a:bodyPr/>
          <a:lstStyle/>
          <a:p>
            <a:pPr>
              <a:buFont typeface="StarSymbol"/>
              <a:buNone/>
            </a:pPr>
            <a:r>
              <a:rPr lang="en-GB" dirty="0" smtClean="0"/>
              <a:t>Software Engineering Institute© 2006 Carnegie Mellon University</a:t>
            </a:r>
          </a:p>
        </p:txBody>
      </p:sp>
      <p:sp>
        <p:nvSpPr>
          <p:cNvPr id="40963" name="Rectangle 14"/>
          <p:cNvSpPr>
            <a:spLocks noGrp="1" noChangeArrowheads="1"/>
          </p:cNvSpPr>
          <p:nvPr>
            <p:ph type="hdr" sz="quarter"/>
          </p:nvPr>
        </p:nvSpPr>
        <p:spPr>
          <a:noFill/>
        </p:spPr>
        <p:txBody>
          <a:bodyPr/>
          <a:lstStyle/>
          <a:p>
            <a:pPr>
              <a:buFont typeface="StarSymbol"/>
              <a:buNone/>
            </a:pPr>
            <a:r>
              <a:rPr lang="en-GB" dirty="0" smtClean="0"/>
              <a:t>SQUARE Overview</a:t>
            </a:r>
          </a:p>
        </p:txBody>
      </p:sp>
      <p:sp>
        <p:nvSpPr>
          <p:cNvPr id="40964" name="Text Box 1"/>
          <p:cNvSpPr txBox="1">
            <a:spLocks noChangeArrowheads="1"/>
          </p:cNvSpPr>
          <p:nvPr/>
        </p:nvSpPr>
        <p:spPr bwMode="auto">
          <a:xfrm>
            <a:off x="1149280" y="697871"/>
            <a:ext cx="4559440" cy="3486150"/>
          </a:xfrm>
          <a:prstGeom prst="rect">
            <a:avLst/>
          </a:prstGeom>
          <a:solidFill>
            <a:srgbClr val="FFFFFF"/>
          </a:solidFill>
          <a:ln w="9360">
            <a:solidFill>
              <a:srgbClr val="000000"/>
            </a:solidFill>
            <a:miter lim="800000"/>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34821" name="Rectangle 2"/>
          <p:cNvSpPr>
            <a:spLocks noGrp="1" noChangeArrowheads="1"/>
          </p:cNvSpPr>
          <p:nvPr>
            <p:ph type="body"/>
          </p:nvPr>
        </p:nvSpPr>
        <p:spPr>
          <a:xfrm>
            <a:off x="376814" y="4416111"/>
            <a:ext cx="6094953" cy="4184020"/>
          </a:xfrm>
          <a:ln/>
        </p:spPr>
        <p:txBody>
          <a:bodyPr wrap="none" anchor="ctr"/>
          <a:lstStyle/>
          <a:p>
            <a:pPr marL="0" lvl="2" indent="0">
              <a:defRPr/>
            </a:pPr>
            <a:r>
              <a:rPr lang="en-US" dirty="0" smtClean="0"/>
              <a:t>The requirements engineering team and stakeholders must first agree on a common set of terminology and definitions.</a:t>
            </a:r>
          </a:p>
          <a:p>
            <a:pPr marL="0" lvl="2" indent="0">
              <a:defRPr/>
            </a:pPr>
            <a:endParaRPr lang="en-US" sz="1050" dirty="0" smtClean="0"/>
          </a:p>
          <a:p>
            <a:pPr marL="0" lvl="2" indent="0">
              <a:defRPr/>
            </a:pPr>
            <a:r>
              <a:rPr lang="en-US" dirty="0" smtClean="0"/>
              <a:t>Guarantees effective and clear communication throughout the requirements engineering process</a:t>
            </a:r>
            <a:endParaRPr lang="en-US" sz="1050" dirty="0" smtClean="0"/>
          </a:p>
          <a:p>
            <a:pPr marL="0" lvl="2" indent="0">
              <a:defRPr/>
            </a:pPr>
            <a:endParaRPr lang="en-US" dirty="0" smtClean="0"/>
          </a:p>
          <a:p>
            <a:pPr marL="0" lvl="2" indent="0">
              <a:defRPr/>
            </a:pPr>
            <a:r>
              <a:rPr lang="en-US" dirty="0" smtClean="0"/>
              <a:t>Resolves ambiguity and differences in perspective</a:t>
            </a:r>
            <a:endParaRPr lang="en-US" sz="1050" dirty="0" smtClean="0"/>
          </a:p>
          <a:p>
            <a:pPr marL="0" lvl="2" indent="0">
              <a:defRPr/>
            </a:pPr>
            <a:endParaRPr lang="en-US" dirty="0" smtClean="0"/>
          </a:p>
          <a:p>
            <a:pPr marL="0" lvl="2" indent="0">
              <a:defRPr/>
            </a:pPr>
            <a:r>
              <a:rPr lang="en-US" dirty="0" smtClean="0"/>
              <a:t>SQUARE. Using public resources, such as the Software Engineering Body of Knowledge, (SWEBOK) [IEEE 05], IEEE 610.12 Standard Glossary of Software Engineering Terminology, [IEEE 90], and Wikipedia.</a:t>
            </a:r>
          </a:p>
          <a:p>
            <a:pPr>
              <a:defRPr/>
            </a:pPr>
            <a:endParaRPr lang="en-US" dirty="0" smtClean="0"/>
          </a:p>
          <a:p>
            <a:pPr>
              <a:defRPr/>
            </a:pPr>
            <a:r>
              <a:rPr lang="en-US" dirty="0" smtClean="0"/>
              <a:t>Examples: access control (ACL), antivirus software, artifact, asset, attack, audit, authentication, availability, back door, breach, brute force, buffer overflow, cache cramming, cache poisoning, confidentiality, control.</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10"/>
          <p:cNvSpPr>
            <a:spLocks noGrp="1" noChangeArrowheads="1"/>
          </p:cNvSpPr>
          <p:nvPr>
            <p:ph type="ftr" sz="quarter"/>
          </p:nvPr>
        </p:nvSpPr>
        <p:spPr>
          <a:xfrm>
            <a:off x="3956538" y="8830621"/>
            <a:ext cx="2110154" cy="200077"/>
          </a:xfrm>
          <a:prstGeom prst="rect">
            <a:avLst/>
          </a:prstGeom>
          <a:noFill/>
        </p:spPr>
        <p:txBody>
          <a:bodyPr/>
          <a:lstStyle/>
          <a:p>
            <a:pPr>
              <a:buFont typeface="StarSymbol"/>
              <a:buNone/>
            </a:pPr>
            <a:r>
              <a:rPr lang="en-GB" dirty="0" smtClean="0"/>
              <a:t>Software Engineering Institute© 2006 Carnegie Mellon University</a:t>
            </a:r>
          </a:p>
        </p:txBody>
      </p:sp>
      <p:sp>
        <p:nvSpPr>
          <p:cNvPr id="41987" name="Rectangle 14"/>
          <p:cNvSpPr>
            <a:spLocks noGrp="1" noChangeArrowheads="1"/>
          </p:cNvSpPr>
          <p:nvPr>
            <p:ph type="hdr" sz="quarter"/>
          </p:nvPr>
        </p:nvSpPr>
        <p:spPr>
          <a:noFill/>
        </p:spPr>
        <p:txBody>
          <a:bodyPr/>
          <a:lstStyle/>
          <a:p>
            <a:pPr>
              <a:buFont typeface="StarSymbol"/>
              <a:buNone/>
            </a:pPr>
            <a:r>
              <a:rPr lang="en-GB" dirty="0" smtClean="0"/>
              <a:t>SQUARE Overview</a:t>
            </a:r>
          </a:p>
        </p:txBody>
      </p:sp>
      <p:sp>
        <p:nvSpPr>
          <p:cNvPr id="41988" name="Text Box 1"/>
          <p:cNvSpPr txBox="1">
            <a:spLocks noChangeArrowheads="1"/>
          </p:cNvSpPr>
          <p:nvPr/>
        </p:nvSpPr>
        <p:spPr bwMode="auto">
          <a:xfrm>
            <a:off x="1149280" y="697871"/>
            <a:ext cx="4559440" cy="3486150"/>
          </a:xfrm>
          <a:prstGeom prst="rect">
            <a:avLst/>
          </a:prstGeom>
          <a:solidFill>
            <a:srgbClr val="FFFFFF"/>
          </a:solidFill>
          <a:ln w="9360">
            <a:solidFill>
              <a:srgbClr val="000000"/>
            </a:solidFill>
            <a:miter lim="800000"/>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41989" name="Rectangle 2"/>
          <p:cNvSpPr>
            <a:spLocks noGrp="1" noChangeArrowheads="1"/>
          </p:cNvSpPr>
          <p:nvPr>
            <p:ph type="body"/>
          </p:nvPr>
        </p:nvSpPr>
        <p:spPr>
          <a:xfrm>
            <a:off x="376814" y="4416111"/>
            <a:ext cx="6094953" cy="4184020"/>
          </a:xfrm>
          <a:noFill/>
          <a:ln/>
        </p:spPr>
        <p:txBody>
          <a:bodyPr wrap="none" anchor="ctr"/>
          <a:lstStyle/>
          <a:p>
            <a:r>
              <a:rPr lang="en-US" dirty="0" smtClean="0"/>
              <a:t>Initially, different stakeholders will likely have different security goals. Therefore they should formally agree on a set of prioritized security goals for the project. Without overall security goals for the project, it is impossible to identify the priority and relevance of any security requirements that are generated.</a:t>
            </a:r>
          </a:p>
          <a:p>
            <a:endParaRPr lang="en-US" dirty="0" smtClean="0"/>
          </a:p>
          <a:p>
            <a:r>
              <a:rPr lang="en-US" dirty="0" smtClean="0"/>
              <a:t>The security goals of the project must be in clear support of the project’s overall business goal, which also must be identified and enumerated in this step.</a:t>
            </a:r>
          </a:p>
          <a:p>
            <a:endParaRPr lang="en-US" dirty="0" smtClean="0"/>
          </a:p>
          <a:p>
            <a:r>
              <a:rPr lang="en-US" dirty="0" smtClean="0"/>
              <a:t>Once the goals of the various stakeholders have been identified, they must be prioritized. In the absence of consensus, an executive decision may be needed to prioritize the goals.</a:t>
            </a:r>
          </a:p>
          <a:p>
            <a:endParaRPr lang="en-US" dirty="0" smtClean="0"/>
          </a:p>
          <a:p>
            <a:r>
              <a:rPr lang="en-US" dirty="0" smtClean="0"/>
              <a:t>Generate security goals as opposed to requirements or recommendations.</a:t>
            </a:r>
          </a:p>
          <a:p>
            <a:endParaRPr lang="en-US" dirty="0" smtClean="0"/>
          </a:p>
          <a:p>
            <a:r>
              <a:rPr lang="en-US" dirty="0" smtClean="0"/>
              <a:t>Exit criteria: A single business goal for the project and several prioritized security goals</a:t>
            </a:r>
          </a:p>
          <a:p>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10"/>
          <p:cNvSpPr>
            <a:spLocks noGrp="1" noChangeArrowheads="1"/>
          </p:cNvSpPr>
          <p:nvPr>
            <p:ph type="ftr" sz="quarter"/>
          </p:nvPr>
        </p:nvSpPr>
        <p:spPr>
          <a:xfrm>
            <a:off x="3956538" y="8830621"/>
            <a:ext cx="2110154" cy="200077"/>
          </a:xfrm>
          <a:prstGeom prst="rect">
            <a:avLst/>
          </a:prstGeom>
          <a:noFill/>
        </p:spPr>
        <p:txBody>
          <a:bodyPr/>
          <a:lstStyle/>
          <a:p>
            <a:pPr>
              <a:buFont typeface="StarSymbol"/>
              <a:buNone/>
            </a:pPr>
            <a:r>
              <a:rPr lang="en-GB" dirty="0" smtClean="0"/>
              <a:t>Software Engineering Institute© 2006 Carnegie Mellon University</a:t>
            </a:r>
          </a:p>
        </p:txBody>
      </p:sp>
      <p:sp>
        <p:nvSpPr>
          <p:cNvPr id="43011" name="Rectangle 14"/>
          <p:cNvSpPr>
            <a:spLocks noGrp="1" noChangeArrowheads="1"/>
          </p:cNvSpPr>
          <p:nvPr>
            <p:ph type="hdr" sz="quarter"/>
          </p:nvPr>
        </p:nvSpPr>
        <p:spPr>
          <a:noFill/>
        </p:spPr>
        <p:txBody>
          <a:bodyPr/>
          <a:lstStyle/>
          <a:p>
            <a:pPr>
              <a:buFont typeface="StarSymbol"/>
              <a:buNone/>
            </a:pPr>
            <a:r>
              <a:rPr lang="en-GB" dirty="0" smtClean="0"/>
              <a:t>SQUARE Overview</a:t>
            </a:r>
          </a:p>
        </p:txBody>
      </p:sp>
      <p:sp>
        <p:nvSpPr>
          <p:cNvPr id="43012" name="Text Box 1"/>
          <p:cNvSpPr txBox="1">
            <a:spLocks noChangeArrowheads="1"/>
          </p:cNvSpPr>
          <p:nvPr/>
        </p:nvSpPr>
        <p:spPr bwMode="auto">
          <a:xfrm>
            <a:off x="1149280" y="697871"/>
            <a:ext cx="4559440" cy="3486150"/>
          </a:xfrm>
          <a:prstGeom prst="rect">
            <a:avLst/>
          </a:prstGeom>
          <a:solidFill>
            <a:srgbClr val="FFFFFF"/>
          </a:solidFill>
          <a:ln w="9360">
            <a:solidFill>
              <a:srgbClr val="000000"/>
            </a:solidFill>
            <a:miter lim="800000"/>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36869" name="Rectangle 2"/>
          <p:cNvSpPr>
            <a:spLocks noGrp="1" noChangeArrowheads="1"/>
          </p:cNvSpPr>
          <p:nvPr>
            <p:ph type="body"/>
          </p:nvPr>
        </p:nvSpPr>
        <p:spPr>
          <a:xfrm>
            <a:off x="376814" y="4416111"/>
            <a:ext cx="6094953" cy="4184020"/>
          </a:xfrm>
          <a:ln/>
        </p:spPr>
        <p:txBody>
          <a:bodyPr wrap="none" anchor="ctr"/>
          <a:lstStyle/>
          <a:p>
            <a:pPr>
              <a:defRPr/>
            </a:pPr>
            <a:r>
              <a:rPr lang="en-US" dirty="0" smtClean="0"/>
              <a:t>Complete set of artifacts of the system. The following are the types of artifacts that should be collected:</a:t>
            </a:r>
          </a:p>
          <a:p>
            <a:pPr>
              <a:buFontTx/>
              <a:buChar char="-"/>
              <a:defRPr/>
            </a:pPr>
            <a:r>
              <a:rPr lang="en-US" dirty="0" smtClean="0"/>
              <a:t> system architecture diagrams</a:t>
            </a:r>
            <a:endParaRPr lang="en-US" sz="1050" dirty="0" smtClean="0"/>
          </a:p>
          <a:p>
            <a:pPr>
              <a:defRPr/>
            </a:pPr>
            <a:r>
              <a:rPr lang="en-US" dirty="0" smtClean="0"/>
              <a:t>- use case scenarios/diagrams</a:t>
            </a:r>
          </a:p>
          <a:p>
            <a:pPr>
              <a:defRPr/>
            </a:pPr>
            <a:r>
              <a:rPr lang="en-US" sz="1100" dirty="0" smtClean="0"/>
              <a:t>- </a:t>
            </a:r>
            <a:r>
              <a:rPr lang="en-US" dirty="0" smtClean="0"/>
              <a:t>misuse case scenarios/diagrams</a:t>
            </a:r>
          </a:p>
          <a:p>
            <a:pPr>
              <a:defRPr/>
            </a:pPr>
            <a:r>
              <a:rPr lang="en-US" sz="1100" dirty="0" smtClean="0"/>
              <a:t>- </a:t>
            </a:r>
            <a:r>
              <a:rPr lang="en-US" dirty="0" smtClean="0"/>
              <a:t>attack trees</a:t>
            </a:r>
          </a:p>
          <a:p>
            <a:pPr>
              <a:defRPr/>
            </a:pPr>
            <a:r>
              <a:rPr lang="en-US" sz="1100" dirty="0" smtClean="0"/>
              <a:t>- </a:t>
            </a:r>
            <a:r>
              <a:rPr lang="en-US" dirty="0" smtClean="0"/>
              <a:t>standardized templates and forms</a:t>
            </a:r>
          </a:p>
          <a:p>
            <a:pPr>
              <a:defRPr/>
            </a:pPr>
            <a:endParaRPr lang="en-US" sz="1100" dirty="0" smtClean="0"/>
          </a:p>
          <a:p>
            <a:pPr>
              <a:defRPr/>
            </a:pPr>
            <a:r>
              <a:rPr lang="en-US" dirty="0" smtClean="0"/>
              <a:t>In developing such artifacts, it is important to enlist the assistance of knowledgeable engineers from the organization.</a:t>
            </a:r>
          </a:p>
          <a:p>
            <a:pPr>
              <a:defRPr/>
            </a:pPr>
            <a:endParaRPr lang="en-US" dirty="0" smtClean="0"/>
          </a:p>
          <a:p>
            <a:pPr>
              <a:defRPr/>
            </a:pPr>
            <a:r>
              <a:rPr lang="en-US" dirty="0" smtClean="0"/>
              <a:t>Verify the accuracy and completeness of all artifacts.</a:t>
            </a:r>
            <a:endParaRPr lang="en-US" sz="1100"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10"/>
          <p:cNvSpPr>
            <a:spLocks noGrp="1" noChangeArrowheads="1"/>
          </p:cNvSpPr>
          <p:nvPr>
            <p:ph type="ftr" sz="quarter"/>
          </p:nvPr>
        </p:nvSpPr>
        <p:spPr>
          <a:xfrm>
            <a:off x="3956538" y="8830621"/>
            <a:ext cx="2110154" cy="200077"/>
          </a:xfrm>
          <a:prstGeom prst="rect">
            <a:avLst/>
          </a:prstGeom>
          <a:noFill/>
        </p:spPr>
        <p:txBody>
          <a:bodyPr/>
          <a:lstStyle/>
          <a:p>
            <a:pPr>
              <a:buFont typeface="StarSymbol"/>
              <a:buNone/>
            </a:pPr>
            <a:r>
              <a:rPr lang="en-GB" dirty="0" smtClean="0"/>
              <a:t>Software Engineering Institute© 2006 Carnegie Mellon University</a:t>
            </a:r>
          </a:p>
        </p:txBody>
      </p:sp>
      <p:sp>
        <p:nvSpPr>
          <p:cNvPr id="44035" name="Rectangle 14"/>
          <p:cNvSpPr>
            <a:spLocks noGrp="1" noChangeArrowheads="1"/>
          </p:cNvSpPr>
          <p:nvPr>
            <p:ph type="hdr" sz="quarter"/>
          </p:nvPr>
        </p:nvSpPr>
        <p:spPr>
          <a:noFill/>
        </p:spPr>
        <p:txBody>
          <a:bodyPr/>
          <a:lstStyle/>
          <a:p>
            <a:pPr>
              <a:buFont typeface="StarSymbol"/>
              <a:buNone/>
            </a:pPr>
            <a:r>
              <a:rPr lang="en-GB" dirty="0" smtClean="0"/>
              <a:t>SQUARE Overview</a:t>
            </a:r>
          </a:p>
        </p:txBody>
      </p:sp>
      <p:sp>
        <p:nvSpPr>
          <p:cNvPr id="44036" name="Text Box 1"/>
          <p:cNvSpPr txBox="1">
            <a:spLocks noChangeArrowheads="1"/>
          </p:cNvSpPr>
          <p:nvPr/>
        </p:nvSpPr>
        <p:spPr bwMode="auto">
          <a:xfrm>
            <a:off x="1149280" y="697871"/>
            <a:ext cx="4559440" cy="3486150"/>
          </a:xfrm>
          <a:prstGeom prst="rect">
            <a:avLst/>
          </a:prstGeom>
          <a:solidFill>
            <a:srgbClr val="FFFFFF"/>
          </a:solidFill>
          <a:ln w="9360">
            <a:solidFill>
              <a:srgbClr val="000000"/>
            </a:solidFill>
            <a:miter lim="800000"/>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44037" name="Rectangle 2"/>
          <p:cNvSpPr>
            <a:spLocks noGrp="1" noChangeArrowheads="1"/>
          </p:cNvSpPr>
          <p:nvPr>
            <p:ph type="body"/>
          </p:nvPr>
        </p:nvSpPr>
        <p:spPr>
          <a:xfrm>
            <a:off x="376814" y="4416111"/>
            <a:ext cx="6094953" cy="4184020"/>
          </a:xfrm>
          <a:noFill/>
          <a:ln/>
        </p:spPr>
        <p:txBody>
          <a:bodyPr wrap="none" anchor="ctr"/>
          <a:lstStyle/>
          <a:p>
            <a:r>
              <a:rPr lang="en-US" dirty="0" smtClean="0"/>
              <a:t>The slide shows an example of an artifact that can be created as part of Step 3.</a:t>
            </a:r>
          </a:p>
          <a:p>
            <a:endParaRPr lang="en-US" dirty="0" smtClean="0"/>
          </a:p>
          <a:p>
            <a:r>
              <a:rPr lang="en-US" dirty="0" smtClean="0"/>
              <a:t>Misuse Case Diagram (We assume the audience has a background about misuse case diagrams.)</a:t>
            </a:r>
          </a:p>
          <a:p>
            <a:r>
              <a:rPr lang="en-US" dirty="0" smtClean="0"/>
              <a:t>In a use case wherein a blogger adds comments, the most common possible unwanted scenario is that an attacker adds spam content to the comments, which is pointed out as the misuse case here. Thus the blogger can moderate the comments and run an IP blacklist to prevent that possibility from happening.</a:t>
            </a:r>
          </a:p>
          <a:p>
            <a:endParaRPr lang="en-US" dirty="0" smtClean="0"/>
          </a:p>
          <a:p>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10"/>
          <p:cNvSpPr>
            <a:spLocks noGrp="1" noChangeArrowheads="1"/>
          </p:cNvSpPr>
          <p:nvPr>
            <p:ph type="ftr" sz="quarter"/>
          </p:nvPr>
        </p:nvSpPr>
        <p:spPr>
          <a:xfrm>
            <a:off x="3956538" y="8830621"/>
            <a:ext cx="2110154" cy="200077"/>
          </a:xfrm>
          <a:prstGeom prst="rect">
            <a:avLst/>
          </a:prstGeom>
          <a:noFill/>
        </p:spPr>
        <p:txBody>
          <a:bodyPr/>
          <a:lstStyle/>
          <a:p>
            <a:pPr>
              <a:buFont typeface="StarSymbol"/>
              <a:buNone/>
            </a:pPr>
            <a:r>
              <a:rPr lang="en-GB" dirty="0" smtClean="0"/>
              <a:t>Software Engineering Institute© 2006 Carnegie Mellon University</a:t>
            </a:r>
          </a:p>
        </p:txBody>
      </p:sp>
      <p:sp>
        <p:nvSpPr>
          <p:cNvPr id="45059" name="Rectangle 14"/>
          <p:cNvSpPr>
            <a:spLocks noGrp="1" noChangeArrowheads="1"/>
          </p:cNvSpPr>
          <p:nvPr>
            <p:ph type="hdr" sz="quarter"/>
          </p:nvPr>
        </p:nvSpPr>
        <p:spPr>
          <a:noFill/>
        </p:spPr>
        <p:txBody>
          <a:bodyPr/>
          <a:lstStyle/>
          <a:p>
            <a:pPr>
              <a:buFont typeface="StarSymbol"/>
              <a:buNone/>
            </a:pPr>
            <a:r>
              <a:rPr lang="en-GB" dirty="0" smtClean="0"/>
              <a:t>SQUARE Overview</a:t>
            </a:r>
          </a:p>
        </p:txBody>
      </p:sp>
      <p:sp>
        <p:nvSpPr>
          <p:cNvPr id="45060" name="Text Box 1"/>
          <p:cNvSpPr txBox="1">
            <a:spLocks noChangeArrowheads="1"/>
          </p:cNvSpPr>
          <p:nvPr/>
        </p:nvSpPr>
        <p:spPr bwMode="auto">
          <a:xfrm>
            <a:off x="1149280" y="697871"/>
            <a:ext cx="4559440" cy="3486150"/>
          </a:xfrm>
          <a:prstGeom prst="rect">
            <a:avLst/>
          </a:prstGeom>
          <a:solidFill>
            <a:srgbClr val="FFFFFF"/>
          </a:solidFill>
          <a:ln w="9360">
            <a:solidFill>
              <a:srgbClr val="000000"/>
            </a:solidFill>
            <a:miter lim="800000"/>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45061" name="Rectangle 2"/>
          <p:cNvSpPr>
            <a:spLocks noGrp="1" noChangeArrowheads="1"/>
          </p:cNvSpPr>
          <p:nvPr>
            <p:ph type="body"/>
          </p:nvPr>
        </p:nvSpPr>
        <p:spPr>
          <a:xfrm>
            <a:off x="376814" y="4416111"/>
            <a:ext cx="6094953" cy="4184020"/>
          </a:xfrm>
          <a:noFill/>
          <a:ln/>
        </p:spPr>
        <p:txBody>
          <a:bodyPr wrap="none" anchor="ctr"/>
          <a:lstStyle/>
          <a:p>
            <a:r>
              <a:rPr lang="en-US" dirty="0" smtClean="0"/>
              <a:t>The slide shows an example of another artifact that can be created as part of Step 3.</a:t>
            </a:r>
          </a:p>
          <a:p>
            <a:endParaRPr lang="en-US" dirty="0" smtClean="0"/>
          </a:p>
          <a:p>
            <a:r>
              <a:rPr lang="en-US" dirty="0" smtClean="0"/>
              <a:t>Attack  Trees (We assume the audience has a background about attack trees.)</a:t>
            </a:r>
          </a:p>
          <a:p>
            <a:r>
              <a:rPr lang="en-US" dirty="0" smtClean="0"/>
              <a:t>The attack tree displayed here shows a vulnerability of Unix. This diagram shows various ways to achieve the goal of stealing a password from a Unix Account.</a:t>
            </a:r>
          </a:p>
          <a:p>
            <a:endParaRPr 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Rectangle 10"/>
          <p:cNvSpPr>
            <a:spLocks noGrp="1" noChangeArrowheads="1"/>
          </p:cNvSpPr>
          <p:nvPr>
            <p:ph type="ftr" sz="quarter"/>
          </p:nvPr>
        </p:nvSpPr>
        <p:spPr>
          <a:xfrm>
            <a:off x="3956538" y="8830621"/>
            <a:ext cx="2110154" cy="200077"/>
          </a:xfrm>
          <a:prstGeom prst="rect">
            <a:avLst/>
          </a:prstGeom>
          <a:noFill/>
        </p:spPr>
        <p:txBody>
          <a:bodyPr/>
          <a:lstStyle/>
          <a:p>
            <a:pPr>
              <a:buFont typeface="StarSymbol"/>
              <a:buNone/>
            </a:pPr>
            <a:r>
              <a:rPr lang="en-GB" dirty="0" smtClean="0"/>
              <a:t>Software Engineering Institute© 2006 Carnegie Mellon University</a:t>
            </a:r>
          </a:p>
        </p:txBody>
      </p:sp>
      <p:sp>
        <p:nvSpPr>
          <p:cNvPr id="46083" name="Rectangle 14"/>
          <p:cNvSpPr>
            <a:spLocks noGrp="1" noChangeArrowheads="1"/>
          </p:cNvSpPr>
          <p:nvPr>
            <p:ph type="hdr" sz="quarter"/>
          </p:nvPr>
        </p:nvSpPr>
        <p:spPr>
          <a:noFill/>
        </p:spPr>
        <p:txBody>
          <a:bodyPr/>
          <a:lstStyle/>
          <a:p>
            <a:pPr>
              <a:buFont typeface="StarSymbol"/>
              <a:buNone/>
            </a:pPr>
            <a:r>
              <a:rPr lang="en-GB" dirty="0" smtClean="0"/>
              <a:t>SQUARE Overview</a:t>
            </a:r>
          </a:p>
        </p:txBody>
      </p:sp>
      <p:sp>
        <p:nvSpPr>
          <p:cNvPr id="46084" name="Text Box 1"/>
          <p:cNvSpPr txBox="1">
            <a:spLocks noChangeArrowheads="1"/>
          </p:cNvSpPr>
          <p:nvPr/>
        </p:nvSpPr>
        <p:spPr bwMode="auto">
          <a:xfrm>
            <a:off x="1149280" y="697871"/>
            <a:ext cx="4559440" cy="3486150"/>
          </a:xfrm>
          <a:prstGeom prst="rect">
            <a:avLst/>
          </a:prstGeom>
          <a:solidFill>
            <a:srgbClr val="FFFFFF"/>
          </a:solidFill>
          <a:ln w="9360">
            <a:solidFill>
              <a:srgbClr val="000000"/>
            </a:solidFill>
            <a:miter lim="800000"/>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46085" name="Rectangle 2"/>
          <p:cNvSpPr>
            <a:spLocks noGrp="1" noChangeArrowheads="1"/>
          </p:cNvSpPr>
          <p:nvPr>
            <p:ph type="body"/>
          </p:nvPr>
        </p:nvSpPr>
        <p:spPr>
          <a:xfrm>
            <a:off x="376814" y="4416111"/>
            <a:ext cx="6094953" cy="4184020"/>
          </a:xfrm>
          <a:noFill/>
          <a:ln/>
        </p:spPr>
        <p:txBody>
          <a:bodyPr wrap="none" anchor="ctr"/>
          <a:lstStyle/>
          <a:p>
            <a:r>
              <a:rPr lang="en-US" dirty="0" smtClean="0"/>
              <a:t>Identify the vulnerabilities and threats that face the system, the likelihood that the threats will materialize as real attacks, and any potential consequences of an attack. Without a risk assessment, organizations can be tempted to implement security requirements or countermeasures without a logical rationale.</a:t>
            </a:r>
          </a:p>
          <a:p>
            <a:endParaRPr lang="en-US" dirty="0" smtClean="0"/>
          </a:p>
          <a:p>
            <a:r>
              <a:rPr lang="en-US" dirty="0" smtClean="0"/>
              <a:t>After the threats have been identified by the risk assessment method, they must be classified according to likelihoods. Again, this will aid in prioritizing the security requirements that are generated at a later stage. For each threat identified, a corresponding security requirement can identify a quantifiable, verifiable response. For instance, a requirement may describe speed of containment, cost of recovery, or limit to the damage that can be done to the system’s functionality.</a:t>
            </a:r>
          </a:p>
          <a:p>
            <a:endParaRPr lang="en-US" dirty="0" smtClean="0"/>
          </a:p>
          <a:p>
            <a:r>
              <a:rPr lang="en-US" dirty="0" smtClean="0"/>
              <a:t>Requirements engineering team should facilitate the completion of a structured risk assessment, likely performed by an external risk expert. Review the results of the risk assessment and share them with stakeholders.</a:t>
            </a:r>
          </a:p>
          <a:p>
            <a:endParaRPr lang="en-US" dirty="0" smtClean="0"/>
          </a:p>
          <a:p>
            <a:r>
              <a:rPr lang="en-US" dirty="0" smtClean="0"/>
              <a:t>The results must be well documented and shared with the stakeholders.</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10"/>
          <p:cNvSpPr>
            <a:spLocks noGrp="1" noChangeArrowheads="1"/>
          </p:cNvSpPr>
          <p:nvPr>
            <p:ph type="ftr" sz="quarter"/>
          </p:nvPr>
        </p:nvSpPr>
        <p:spPr>
          <a:xfrm>
            <a:off x="3956538" y="8830621"/>
            <a:ext cx="2110154" cy="200077"/>
          </a:xfrm>
          <a:prstGeom prst="rect">
            <a:avLst/>
          </a:prstGeom>
          <a:noFill/>
        </p:spPr>
        <p:txBody>
          <a:bodyPr/>
          <a:lstStyle/>
          <a:p>
            <a:pPr>
              <a:buFont typeface="StarSymbol"/>
              <a:buNone/>
            </a:pPr>
            <a:r>
              <a:rPr lang="en-GB" dirty="0" smtClean="0"/>
              <a:t>Software Engineering Institute© 2006 Carnegie Mellon University</a:t>
            </a:r>
          </a:p>
        </p:txBody>
      </p:sp>
      <p:sp>
        <p:nvSpPr>
          <p:cNvPr id="47107" name="Rectangle 14"/>
          <p:cNvSpPr>
            <a:spLocks noGrp="1" noChangeArrowheads="1"/>
          </p:cNvSpPr>
          <p:nvPr>
            <p:ph type="hdr" sz="quarter"/>
          </p:nvPr>
        </p:nvSpPr>
        <p:spPr>
          <a:noFill/>
        </p:spPr>
        <p:txBody>
          <a:bodyPr/>
          <a:lstStyle/>
          <a:p>
            <a:pPr>
              <a:buFont typeface="StarSymbol"/>
              <a:buNone/>
            </a:pPr>
            <a:r>
              <a:rPr lang="en-GB" dirty="0" smtClean="0"/>
              <a:t>SQUARE Overview</a:t>
            </a:r>
          </a:p>
        </p:txBody>
      </p:sp>
      <p:sp>
        <p:nvSpPr>
          <p:cNvPr id="47108" name="Text Box 1"/>
          <p:cNvSpPr txBox="1">
            <a:spLocks noChangeArrowheads="1"/>
          </p:cNvSpPr>
          <p:nvPr/>
        </p:nvSpPr>
        <p:spPr bwMode="auto">
          <a:xfrm>
            <a:off x="1149280" y="697871"/>
            <a:ext cx="4559440" cy="3486150"/>
          </a:xfrm>
          <a:prstGeom prst="rect">
            <a:avLst/>
          </a:prstGeom>
          <a:solidFill>
            <a:srgbClr val="FFFFFF"/>
          </a:solidFill>
          <a:ln w="9360">
            <a:solidFill>
              <a:srgbClr val="000000"/>
            </a:solidFill>
            <a:miter lim="800000"/>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47109" name="Rectangle 2"/>
          <p:cNvSpPr>
            <a:spLocks noGrp="1" noChangeArrowheads="1"/>
          </p:cNvSpPr>
          <p:nvPr>
            <p:ph type="body"/>
          </p:nvPr>
        </p:nvSpPr>
        <p:spPr>
          <a:xfrm>
            <a:off x="376814" y="4416111"/>
            <a:ext cx="6094953" cy="4184020"/>
          </a:xfrm>
          <a:noFill/>
          <a:ln/>
        </p:spPr>
        <p:txBody>
          <a:bodyPr wrap="none" anchor="ctr"/>
          <a:lstStyle/>
          <a:p>
            <a:r>
              <a:rPr lang="en-US" dirty="0" smtClean="0"/>
              <a:t>The requirements engineering team must select an elicitation technique that is suitable for the client organization and project. Multiple techniques will likely work for the same project. The difficulty is in choosing a technique that can adapt to the number and expertise of stakeholders, size and scope of the client project, and expertise of the requirements engineering team. Previous experience has shown that the Accelerated Requirements Method (ARM) has been successful in eliciting security requirements. The organization can also use its existing requirements elicitation technique, although some techniques are not ideal for eliciting security requirements.</a:t>
            </a:r>
          </a:p>
          <a:p>
            <a:endParaRPr lang="en-US" dirty="0" smtClean="0"/>
          </a:p>
          <a:p>
            <a:r>
              <a:rPr lang="en-US" dirty="0" smtClean="0"/>
              <a:t>Examples</a:t>
            </a:r>
          </a:p>
          <a:p>
            <a:r>
              <a:rPr lang="en-US" dirty="0" smtClean="0"/>
              <a:t>- Structured/unstructured interviews</a:t>
            </a:r>
          </a:p>
          <a:p>
            <a:r>
              <a:rPr lang="en-US" dirty="0" smtClean="0"/>
              <a:t>- Use/misuse cases [Jacobson 92]</a:t>
            </a:r>
          </a:p>
          <a:p>
            <a:r>
              <a:rPr lang="en-US" dirty="0" smtClean="0"/>
              <a:t>- Accelerated Requirements Method [Wood 89, Hubbard 99]</a:t>
            </a:r>
          </a:p>
          <a:p>
            <a:r>
              <a:rPr lang="en-US" dirty="0" smtClean="0"/>
              <a:t>- Soft Systems Methodology [Checkland 89]</a:t>
            </a:r>
          </a:p>
          <a:p>
            <a:r>
              <a:rPr lang="en-US" dirty="0" smtClean="0"/>
              <a:t>- Issue-Based Information Systems [Kunz 70]</a:t>
            </a:r>
          </a:p>
          <a:p>
            <a:r>
              <a:rPr lang="en-US" dirty="0" smtClean="0"/>
              <a:t>- Quality Function Deployment [QFD 05]</a:t>
            </a:r>
          </a:p>
          <a:p>
            <a:r>
              <a:rPr lang="en-US" dirty="0" smtClean="0"/>
              <a:t>- Feature-Oriented Domain Analysis [Kang 90]</a:t>
            </a:r>
          </a:p>
          <a:p>
            <a:r>
              <a:rPr lang="en-US" dirty="0" smtClean="0"/>
              <a:t>- Controlled Requirements Expression [Mullery 79]</a:t>
            </a:r>
          </a:p>
          <a:p>
            <a:r>
              <a:rPr lang="en-US" dirty="0" smtClean="0"/>
              <a:t>- Critical Discourse Analysis [Schiffrin 94]</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10"/>
          <p:cNvSpPr>
            <a:spLocks noGrp="1" noChangeArrowheads="1"/>
          </p:cNvSpPr>
          <p:nvPr>
            <p:ph type="ftr" sz="quarter"/>
          </p:nvPr>
        </p:nvSpPr>
        <p:spPr>
          <a:xfrm>
            <a:off x="3956538" y="8830621"/>
            <a:ext cx="2110154" cy="200077"/>
          </a:xfrm>
          <a:prstGeom prst="rect">
            <a:avLst/>
          </a:prstGeom>
          <a:noFill/>
        </p:spPr>
        <p:txBody>
          <a:bodyPr/>
          <a:lstStyle/>
          <a:p>
            <a:pPr>
              <a:buFont typeface="StarSymbol"/>
              <a:buNone/>
            </a:pPr>
            <a:r>
              <a:rPr lang="en-GB" dirty="0" smtClean="0"/>
              <a:t>Software Engineering Institute© 2006 Carnegie Mellon University</a:t>
            </a:r>
          </a:p>
        </p:txBody>
      </p:sp>
      <p:sp>
        <p:nvSpPr>
          <p:cNvPr id="48131" name="Rectangle 14"/>
          <p:cNvSpPr>
            <a:spLocks noGrp="1" noChangeArrowheads="1"/>
          </p:cNvSpPr>
          <p:nvPr>
            <p:ph type="hdr" sz="quarter"/>
          </p:nvPr>
        </p:nvSpPr>
        <p:spPr>
          <a:noFill/>
        </p:spPr>
        <p:txBody>
          <a:bodyPr/>
          <a:lstStyle/>
          <a:p>
            <a:pPr>
              <a:buFont typeface="StarSymbol"/>
              <a:buNone/>
            </a:pPr>
            <a:r>
              <a:rPr lang="en-GB" dirty="0" smtClean="0"/>
              <a:t>SQUARE Overview</a:t>
            </a:r>
          </a:p>
        </p:txBody>
      </p:sp>
      <p:sp>
        <p:nvSpPr>
          <p:cNvPr id="48132" name="Text Box 1"/>
          <p:cNvSpPr txBox="1">
            <a:spLocks noChangeArrowheads="1"/>
          </p:cNvSpPr>
          <p:nvPr/>
        </p:nvSpPr>
        <p:spPr bwMode="auto">
          <a:xfrm>
            <a:off x="1149280" y="697871"/>
            <a:ext cx="4559440" cy="3486150"/>
          </a:xfrm>
          <a:prstGeom prst="rect">
            <a:avLst/>
          </a:prstGeom>
          <a:solidFill>
            <a:srgbClr val="FFFFFF"/>
          </a:solidFill>
          <a:ln w="9360">
            <a:solidFill>
              <a:srgbClr val="000000"/>
            </a:solidFill>
            <a:miter lim="800000"/>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48133" name="Rectangle 2"/>
          <p:cNvSpPr>
            <a:spLocks noGrp="1" noChangeArrowheads="1"/>
          </p:cNvSpPr>
          <p:nvPr>
            <p:ph type="body"/>
          </p:nvPr>
        </p:nvSpPr>
        <p:spPr>
          <a:xfrm>
            <a:off x="376814" y="4416111"/>
            <a:ext cx="6094953" cy="4184020"/>
          </a:xfrm>
          <a:noFill/>
          <a:ln/>
        </p:spPr>
        <p:txBody>
          <a:bodyPr wrap="none" anchor="ctr"/>
          <a:lstStyle/>
          <a:p>
            <a:r>
              <a:rPr lang="en-US" dirty="0" smtClean="0"/>
              <a:t>This is the heart of the SQUARE process. This step is simply a matter of executing the technique that was previously selected.</a:t>
            </a:r>
          </a:p>
          <a:p>
            <a:endParaRPr lang="en-US" dirty="0" smtClean="0"/>
          </a:p>
          <a:p>
            <a:r>
              <a:rPr lang="en-US" dirty="0" smtClean="0"/>
              <a:t>Perhaps the largest mistake that the requirements engineering team can make in this step is to elicit non-verifiable or vague, ambiguous requirements. Each requirement must be stated in a manner that will allow relatively easy verification once the project has been implemented. For instance, the requirement “The system shall improve the availability of the existing customer service center” is impossible to measure objectively. Instead, the requirements engineering team should encourage the production of requirements that are clearly verifiable and, where appropriate, quantifiable. A better version of the previously stated requirement would thus be “The system shall handle at least 300 simultaneous connections to the customer service center.” A second mistake that the requirements engineering team can make in this step is to elicit </a:t>
            </a:r>
            <a:r>
              <a:rPr lang="en-US" i="1" dirty="0" smtClean="0"/>
              <a:t>implementations </a:t>
            </a:r>
            <a:r>
              <a:rPr lang="en-US" dirty="0" smtClean="0"/>
              <a:t>or </a:t>
            </a:r>
            <a:r>
              <a:rPr lang="en-US" i="1" dirty="0" smtClean="0"/>
              <a:t>architectural constraints </a:t>
            </a:r>
            <a:r>
              <a:rPr lang="en-US" dirty="0" smtClean="0"/>
              <a:t>instead of requirements. Requirements are concerned with </a:t>
            </a:r>
            <a:r>
              <a:rPr lang="en-US" i="1" dirty="0" smtClean="0"/>
              <a:t>what </a:t>
            </a:r>
            <a:r>
              <a:rPr lang="en-US" dirty="0" smtClean="0"/>
              <a:t>the system should do, not </a:t>
            </a:r>
            <a:r>
              <a:rPr lang="en-US" i="1" dirty="0" smtClean="0"/>
              <a:t>how </a:t>
            </a:r>
            <a:r>
              <a:rPr lang="en-US" dirty="0" smtClean="0"/>
              <a:t>it should be done. </a:t>
            </a:r>
          </a:p>
          <a:p>
            <a:endParaRPr lang="en-US" dirty="0" smtClean="0"/>
          </a:p>
          <a:p>
            <a:r>
              <a:rPr lang="en-US" dirty="0" smtClean="0"/>
              <a:t>Face-to-face interaction with the stakeholders</a:t>
            </a:r>
          </a:p>
          <a:p>
            <a:endParaRPr lang="en-US" dirty="0" smtClean="0"/>
          </a:p>
          <a:p>
            <a:r>
              <a:rPr lang="en-US" dirty="0" smtClean="0"/>
              <a:t>Exit Criteria: An initial set of security requirements for the system has been elicited and documented. It is not necessary that the set be considered final or completely correct.</a:t>
            </a:r>
          </a:p>
          <a:p>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10"/>
          <p:cNvSpPr>
            <a:spLocks noGrp="1" noChangeArrowheads="1"/>
          </p:cNvSpPr>
          <p:nvPr>
            <p:ph type="ftr" sz="quarter"/>
          </p:nvPr>
        </p:nvSpPr>
        <p:spPr>
          <a:xfrm>
            <a:off x="3956538" y="8830621"/>
            <a:ext cx="2110154" cy="200077"/>
          </a:xfrm>
          <a:prstGeom prst="rect">
            <a:avLst/>
          </a:prstGeom>
          <a:noFill/>
        </p:spPr>
        <p:txBody>
          <a:bodyPr/>
          <a:lstStyle/>
          <a:p>
            <a:pPr>
              <a:buFont typeface="StarSymbol"/>
              <a:buNone/>
            </a:pPr>
            <a:r>
              <a:rPr lang="en-GB" dirty="0" smtClean="0"/>
              <a:t>Software Engineering Institute© 2006 Carnegie Mellon University</a:t>
            </a:r>
          </a:p>
        </p:txBody>
      </p:sp>
      <p:sp>
        <p:nvSpPr>
          <p:cNvPr id="49155" name="Rectangle 14"/>
          <p:cNvSpPr>
            <a:spLocks noGrp="1" noChangeArrowheads="1"/>
          </p:cNvSpPr>
          <p:nvPr>
            <p:ph type="hdr" sz="quarter"/>
          </p:nvPr>
        </p:nvSpPr>
        <p:spPr>
          <a:noFill/>
        </p:spPr>
        <p:txBody>
          <a:bodyPr/>
          <a:lstStyle/>
          <a:p>
            <a:pPr>
              <a:buFont typeface="StarSymbol"/>
              <a:buNone/>
            </a:pPr>
            <a:r>
              <a:rPr lang="en-GB" dirty="0" smtClean="0"/>
              <a:t>SQUARE Overview</a:t>
            </a:r>
          </a:p>
        </p:txBody>
      </p:sp>
      <p:sp>
        <p:nvSpPr>
          <p:cNvPr id="49156" name="Text Box 1"/>
          <p:cNvSpPr txBox="1">
            <a:spLocks noChangeArrowheads="1"/>
          </p:cNvSpPr>
          <p:nvPr/>
        </p:nvSpPr>
        <p:spPr bwMode="auto">
          <a:xfrm>
            <a:off x="1149280" y="697871"/>
            <a:ext cx="4559440" cy="3486150"/>
          </a:xfrm>
          <a:prstGeom prst="rect">
            <a:avLst/>
          </a:prstGeom>
          <a:solidFill>
            <a:srgbClr val="FFFFFF"/>
          </a:solidFill>
          <a:ln w="9360">
            <a:solidFill>
              <a:srgbClr val="000000"/>
            </a:solidFill>
            <a:miter lim="800000"/>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49157" name="Rectangle 2"/>
          <p:cNvSpPr>
            <a:spLocks noGrp="1" noChangeArrowheads="1"/>
          </p:cNvSpPr>
          <p:nvPr>
            <p:ph type="body"/>
          </p:nvPr>
        </p:nvSpPr>
        <p:spPr>
          <a:xfrm>
            <a:off x="376814" y="4416111"/>
            <a:ext cx="6094953" cy="4184020"/>
          </a:xfrm>
          <a:noFill/>
          <a:ln/>
        </p:spPr>
        <p:txBody>
          <a:bodyPr wrap="none" anchor="ctr"/>
          <a:lstStyle/>
          <a:p>
            <a:r>
              <a:rPr lang="en-US" dirty="0" smtClean="0"/>
              <a:t>The purpose of this step is to allow the requirements engineer and stakeholders to classify the requirements as essential, non-essential, system level, software level, or as architectural constraints.</a:t>
            </a:r>
          </a:p>
          <a:p>
            <a:endParaRPr lang="en-US" dirty="0" smtClean="0"/>
          </a:p>
          <a:p>
            <a:r>
              <a:rPr lang="en-US" dirty="0" smtClean="0"/>
              <a:t>Since the goal of SQUARE is to produce security requirements, the requirements engineering team and stakeholders should avoid producing architectural constraints. Architectural constraints are provided as a category here to serve as an outlet for “requirements” that, upon categorization, are considered to be constraints. Ideally, such anomalies would be identified and corrected in the previous steps of the process.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p:sp>
      <p:sp>
        <p:nvSpPr>
          <p:cNvPr id="8" name="Notes Placeholder 7"/>
          <p:cNvSpPr>
            <a:spLocks noGrp="1"/>
          </p:cNvSpPr>
          <p:nvPr>
            <p:ph type="body" idx="1"/>
          </p:nvPr>
        </p:nvSpPr>
        <p:spPr/>
        <p:txBody>
          <a:bodyPr>
            <a:normAutofit/>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10"/>
          <p:cNvSpPr>
            <a:spLocks noGrp="1" noChangeArrowheads="1"/>
          </p:cNvSpPr>
          <p:nvPr>
            <p:ph type="ftr" sz="quarter"/>
          </p:nvPr>
        </p:nvSpPr>
        <p:spPr>
          <a:xfrm>
            <a:off x="3956538" y="8830621"/>
            <a:ext cx="2110154" cy="200077"/>
          </a:xfrm>
          <a:prstGeom prst="rect">
            <a:avLst/>
          </a:prstGeom>
          <a:noFill/>
        </p:spPr>
        <p:txBody>
          <a:bodyPr/>
          <a:lstStyle/>
          <a:p>
            <a:pPr>
              <a:buFont typeface="StarSymbol"/>
              <a:buNone/>
            </a:pPr>
            <a:r>
              <a:rPr lang="en-GB" dirty="0" smtClean="0"/>
              <a:t>Software Engineering Institute© 2006 Carnegie Mellon University</a:t>
            </a:r>
          </a:p>
        </p:txBody>
      </p:sp>
      <p:sp>
        <p:nvSpPr>
          <p:cNvPr id="50179" name="Rectangle 14"/>
          <p:cNvSpPr>
            <a:spLocks noGrp="1" noChangeArrowheads="1"/>
          </p:cNvSpPr>
          <p:nvPr>
            <p:ph type="hdr" sz="quarter"/>
          </p:nvPr>
        </p:nvSpPr>
        <p:spPr>
          <a:noFill/>
        </p:spPr>
        <p:txBody>
          <a:bodyPr/>
          <a:lstStyle/>
          <a:p>
            <a:pPr>
              <a:buFont typeface="StarSymbol"/>
              <a:buNone/>
            </a:pPr>
            <a:r>
              <a:rPr lang="en-GB" dirty="0" smtClean="0"/>
              <a:t>SQUARE Overview</a:t>
            </a:r>
          </a:p>
        </p:txBody>
      </p:sp>
      <p:sp>
        <p:nvSpPr>
          <p:cNvPr id="50180" name="Text Box 1"/>
          <p:cNvSpPr txBox="1">
            <a:spLocks noChangeArrowheads="1"/>
          </p:cNvSpPr>
          <p:nvPr/>
        </p:nvSpPr>
        <p:spPr bwMode="auto">
          <a:xfrm>
            <a:off x="1149280" y="697871"/>
            <a:ext cx="4559440" cy="3486150"/>
          </a:xfrm>
          <a:prstGeom prst="rect">
            <a:avLst/>
          </a:prstGeom>
          <a:solidFill>
            <a:srgbClr val="FFFFFF"/>
          </a:solidFill>
          <a:ln w="9360">
            <a:solidFill>
              <a:srgbClr val="000000"/>
            </a:solidFill>
            <a:miter lim="800000"/>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50181" name="Rectangle 2"/>
          <p:cNvSpPr>
            <a:spLocks noGrp="1" noChangeArrowheads="1"/>
          </p:cNvSpPr>
          <p:nvPr>
            <p:ph type="body"/>
          </p:nvPr>
        </p:nvSpPr>
        <p:spPr>
          <a:xfrm>
            <a:off x="376814" y="4416111"/>
            <a:ext cx="6094953" cy="4184020"/>
          </a:xfrm>
          <a:noFill/>
          <a:ln/>
        </p:spPr>
        <p:txBody>
          <a:bodyPr wrap="none" anchor="ctr"/>
          <a:lstStyle/>
          <a:p>
            <a:r>
              <a:rPr lang="en-US" dirty="0" smtClean="0"/>
              <a:t>This slide shows an example of each of the different types of requirements that could emerge during the implementation of the SQUARE process.</a:t>
            </a:r>
          </a:p>
          <a:p>
            <a:endParaRPr lang="en-US" dirty="0" smtClean="0"/>
          </a:p>
          <a:p>
            <a:r>
              <a:rPr lang="en-US" dirty="0" smtClean="0"/>
              <a:t>Software Level: Users cannot exceed their access privileges. Access control would typically be handled in software.</a:t>
            </a:r>
          </a:p>
          <a:p>
            <a:endParaRPr lang="en-US" dirty="0" smtClean="0"/>
          </a:p>
          <a:p>
            <a:r>
              <a:rPr lang="en-US" dirty="0" smtClean="0"/>
              <a:t>System Level: System level (hardware and software) requirements are handled by the system team to determine how the system will behave. An example for a system level requirement as shown here is to have system level authentication measures in place so as to prevent intrusion from potential hackers and other security threats from taking place.</a:t>
            </a:r>
          </a:p>
          <a:p>
            <a:endParaRPr lang="en-US" dirty="0" smtClean="0"/>
          </a:p>
          <a:p>
            <a:r>
              <a:rPr lang="en-US" dirty="0" smtClean="0"/>
              <a:t>Architectural Constraints: These are generally the restrictions determined by the customer based on the business needs of the product. Architectural constraints consist of business constraints and technical constraints that can influence the system. An example of an architectural constraint is that the system should support a distributed network. This would have a bearing on how the software would be designed and which technologies would be used to develop and support the distributed environment.</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10"/>
          <p:cNvSpPr>
            <a:spLocks noGrp="1" noChangeArrowheads="1"/>
          </p:cNvSpPr>
          <p:nvPr>
            <p:ph type="ftr" sz="quarter"/>
          </p:nvPr>
        </p:nvSpPr>
        <p:spPr>
          <a:xfrm>
            <a:off x="3956538" y="8830621"/>
            <a:ext cx="2110154" cy="200077"/>
          </a:xfrm>
          <a:prstGeom prst="rect">
            <a:avLst/>
          </a:prstGeom>
          <a:noFill/>
        </p:spPr>
        <p:txBody>
          <a:bodyPr/>
          <a:lstStyle/>
          <a:p>
            <a:pPr>
              <a:buFont typeface="StarSymbol"/>
              <a:buNone/>
            </a:pPr>
            <a:r>
              <a:rPr lang="en-GB" dirty="0" smtClean="0"/>
              <a:t>Software Engineering Institute© 2006 Carnegie Mellon University</a:t>
            </a:r>
          </a:p>
        </p:txBody>
      </p:sp>
      <p:sp>
        <p:nvSpPr>
          <p:cNvPr id="51203" name="Rectangle 14"/>
          <p:cNvSpPr>
            <a:spLocks noGrp="1" noChangeArrowheads="1"/>
          </p:cNvSpPr>
          <p:nvPr>
            <p:ph type="hdr" sz="quarter"/>
          </p:nvPr>
        </p:nvSpPr>
        <p:spPr>
          <a:noFill/>
        </p:spPr>
        <p:txBody>
          <a:bodyPr/>
          <a:lstStyle/>
          <a:p>
            <a:pPr>
              <a:buFont typeface="StarSymbol"/>
              <a:buNone/>
            </a:pPr>
            <a:r>
              <a:rPr lang="en-GB" dirty="0" smtClean="0"/>
              <a:t>SQUARE Overview</a:t>
            </a:r>
          </a:p>
        </p:txBody>
      </p:sp>
      <p:sp>
        <p:nvSpPr>
          <p:cNvPr id="51204" name="Text Box 1"/>
          <p:cNvSpPr txBox="1">
            <a:spLocks noChangeArrowheads="1"/>
          </p:cNvSpPr>
          <p:nvPr/>
        </p:nvSpPr>
        <p:spPr bwMode="auto">
          <a:xfrm>
            <a:off x="1149280" y="697871"/>
            <a:ext cx="4559440" cy="3486150"/>
          </a:xfrm>
          <a:prstGeom prst="rect">
            <a:avLst/>
          </a:prstGeom>
          <a:solidFill>
            <a:srgbClr val="FFFFFF"/>
          </a:solidFill>
          <a:ln w="9360">
            <a:solidFill>
              <a:srgbClr val="000000"/>
            </a:solidFill>
            <a:miter lim="800000"/>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51205" name="Rectangle 2"/>
          <p:cNvSpPr>
            <a:spLocks noGrp="1" noChangeArrowheads="1"/>
          </p:cNvSpPr>
          <p:nvPr>
            <p:ph type="body"/>
          </p:nvPr>
        </p:nvSpPr>
        <p:spPr>
          <a:xfrm>
            <a:off x="376814" y="4416111"/>
            <a:ext cx="6094953" cy="4184020"/>
          </a:xfrm>
          <a:noFill/>
          <a:ln/>
        </p:spPr>
        <p:txBody>
          <a:bodyPr wrap="none" anchor="ctr"/>
          <a:lstStyle/>
          <a:p>
            <a:r>
              <a:rPr lang="en-US" dirty="0" smtClean="0"/>
              <a:t>In most cases, the client organization will be unable to implement </a:t>
            </a:r>
            <a:r>
              <a:rPr lang="en-US" i="1" dirty="0" smtClean="0"/>
              <a:t>all </a:t>
            </a:r>
            <a:r>
              <a:rPr lang="en-US" dirty="0" smtClean="0"/>
              <a:t>of the security requirements due to lack of time, resources, or developing changes in the goals of the project. Thus, the purpose of this step in the SQUARE process is to prioritize the security requirements so that the stakeholders can choose which requirements to implement and in what order. The results of Step 4, the risk assessment, and Step 7, categorization, are crucial inputs to this step.</a:t>
            </a:r>
          </a:p>
          <a:p>
            <a:endParaRPr lang="en-US" dirty="0" smtClean="0"/>
          </a:p>
          <a:p>
            <a:r>
              <a:rPr lang="en-US" dirty="0" smtClean="0"/>
              <a:t>During prioritization, some of the requirements may be deemed to be entirely unfeasible to implement. In such cases, the requirements engineering team has a choice: completely dismiss the requirement from further consideration, or document the requirement as “future work” and remove it from the working set of project requirements. This decision should be made after consulting with the stakeholders.</a:t>
            </a:r>
            <a:endParaRPr lang="en-US" b="1"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10"/>
          <p:cNvSpPr>
            <a:spLocks noGrp="1" noChangeArrowheads="1"/>
          </p:cNvSpPr>
          <p:nvPr>
            <p:ph type="ftr" sz="quarter"/>
          </p:nvPr>
        </p:nvSpPr>
        <p:spPr>
          <a:xfrm>
            <a:off x="3956538" y="8830621"/>
            <a:ext cx="2110154" cy="200077"/>
          </a:xfrm>
          <a:prstGeom prst="rect">
            <a:avLst/>
          </a:prstGeom>
          <a:noFill/>
        </p:spPr>
        <p:txBody>
          <a:bodyPr/>
          <a:lstStyle/>
          <a:p>
            <a:pPr>
              <a:buFont typeface="StarSymbol"/>
              <a:buNone/>
            </a:pPr>
            <a:r>
              <a:rPr lang="en-GB" dirty="0" smtClean="0"/>
              <a:t>Software Engineering Institute© 2006 Carnegie Mellon University</a:t>
            </a:r>
          </a:p>
        </p:txBody>
      </p:sp>
      <p:sp>
        <p:nvSpPr>
          <p:cNvPr id="52227" name="Rectangle 14"/>
          <p:cNvSpPr>
            <a:spLocks noGrp="1" noChangeArrowheads="1"/>
          </p:cNvSpPr>
          <p:nvPr>
            <p:ph type="hdr" sz="quarter"/>
          </p:nvPr>
        </p:nvSpPr>
        <p:spPr>
          <a:noFill/>
        </p:spPr>
        <p:txBody>
          <a:bodyPr/>
          <a:lstStyle/>
          <a:p>
            <a:pPr>
              <a:buFont typeface="StarSymbol"/>
              <a:buNone/>
            </a:pPr>
            <a:r>
              <a:rPr lang="en-GB" dirty="0" smtClean="0"/>
              <a:t>SQUARE Overview</a:t>
            </a:r>
          </a:p>
        </p:txBody>
      </p:sp>
      <p:sp>
        <p:nvSpPr>
          <p:cNvPr id="52228" name="Text Box 1"/>
          <p:cNvSpPr txBox="1">
            <a:spLocks noChangeArrowheads="1"/>
          </p:cNvSpPr>
          <p:nvPr/>
        </p:nvSpPr>
        <p:spPr bwMode="auto">
          <a:xfrm>
            <a:off x="1149280" y="697871"/>
            <a:ext cx="4559440" cy="3486150"/>
          </a:xfrm>
          <a:prstGeom prst="rect">
            <a:avLst/>
          </a:prstGeom>
          <a:solidFill>
            <a:srgbClr val="FFFFFF"/>
          </a:solidFill>
          <a:ln w="9360">
            <a:solidFill>
              <a:srgbClr val="000000"/>
            </a:solidFill>
            <a:miter lim="800000"/>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52229" name="Rectangle 2"/>
          <p:cNvSpPr>
            <a:spLocks noGrp="1" noChangeArrowheads="1"/>
          </p:cNvSpPr>
          <p:nvPr>
            <p:ph type="body"/>
          </p:nvPr>
        </p:nvSpPr>
        <p:spPr>
          <a:xfrm>
            <a:off x="376814" y="4416111"/>
            <a:ext cx="6094953" cy="4184020"/>
          </a:xfrm>
          <a:noFill/>
          <a:ln/>
        </p:spPr>
        <p:txBody>
          <a:bodyPr wrap="none" anchor="ctr"/>
          <a:lstStyle/>
          <a:p>
            <a:r>
              <a:rPr lang="en-US" dirty="0" smtClean="0"/>
              <a:t>The last step of the SQUARE process, requirements inspection, is one of the most important elements in creating a set of accurate and verifiable security requirements.</a:t>
            </a:r>
          </a:p>
          <a:p>
            <a:endParaRPr lang="en-US" dirty="0" smtClean="0"/>
          </a:p>
          <a:p>
            <a:r>
              <a:rPr lang="en-US" dirty="0" smtClean="0"/>
              <a:t>Inspection can be done at varying levels of formality, from Fagan Inspections to peer reviews [Fagan 86, Wiegers 02]. The goal of any inspection method, however, is to find any defects in the requirements such as ambiguities, inconsistencies, or mistaken assumptions.</a:t>
            </a:r>
          </a:p>
          <a:p>
            <a:endParaRPr lang="en-US" dirty="0" smtClean="0"/>
          </a:p>
          <a:p>
            <a:r>
              <a:rPr lang="en-US" dirty="0" smtClean="0"/>
              <a:t>Stakeholders and the requirements engineering team should come to a consensus on the validity of each security requirement. Verify that each requirement is verifiable, in scope, within financial means, and feasible to implement.</a:t>
            </a:r>
          </a:p>
          <a:p>
            <a:endParaRPr lang="en-US" dirty="0" smtClean="0"/>
          </a:p>
          <a:p>
            <a:r>
              <a:rPr lang="en-US" dirty="0" smtClean="0"/>
              <a:t>Last chance to remove any requirements from the working set.</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10"/>
          <p:cNvSpPr>
            <a:spLocks noGrp="1" noChangeArrowheads="1"/>
          </p:cNvSpPr>
          <p:nvPr>
            <p:ph type="ftr" sz="quarter"/>
          </p:nvPr>
        </p:nvSpPr>
        <p:spPr>
          <a:xfrm>
            <a:off x="3956538" y="8830621"/>
            <a:ext cx="2110154" cy="200077"/>
          </a:xfrm>
          <a:prstGeom prst="rect">
            <a:avLst/>
          </a:prstGeom>
          <a:noFill/>
        </p:spPr>
        <p:txBody>
          <a:bodyPr/>
          <a:lstStyle/>
          <a:p>
            <a:pPr>
              <a:buFont typeface="StarSymbol"/>
              <a:buNone/>
            </a:pPr>
            <a:r>
              <a:rPr lang="en-GB" dirty="0" smtClean="0"/>
              <a:t>Software Engineering Institute© 2006 Carnegie Mellon University</a:t>
            </a:r>
          </a:p>
        </p:txBody>
      </p:sp>
      <p:sp>
        <p:nvSpPr>
          <p:cNvPr id="53251" name="Rectangle 14"/>
          <p:cNvSpPr>
            <a:spLocks noGrp="1" noChangeArrowheads="1"/>
          </p:cNvSpPr>
          <p:nvPr>
            <p:ph type="hdr" sz="quarter"/>
          </p:nvPr>
        </p:nvSpPr>
        <p:spPr>
          <a:noFill/>
        </p:spPr>
        <p:txBody>
          <a:bodyPr/>
          <a:lstStyle/>
          <a:p>
            <a:pPr>
              <a:buFont typeface="StarSymbol"/>
              <a:buNone/>
            </a:pPr>
            <a:r>
              <a:rPr lang="en-GB" dirty="0" smtClean="0"/>
              <a:t>SQUARE Overview</a:t>
            </a:r>
          </a:p>
        </p:txBody>
      </p:sp>
      <p:sp>
        <p:nvSpPr>
          <p:cNvPr id="53252" name="Text Box 1"/>
          <p:cNvSpPr txBox="1">
            <a:spLocks noChangeArrowheads="1"/>
          </p:cNvSpPr>
          <p:nvPr/>
        </p:nvSpPr>
        <p:spPr bwMode="auto">
          <a:xfrm>
            <a:off x="1149280" y="697871"/>
            <a:ext cx="4559440" cy="3486150"/>
          </a:xfrm>
          <a:prstGeom prst="rect">
            <a:avLst/>
          </a:prstGeom>
          <a:solidFill>
            <a:srgbClr val="FFFFFF"/>
          </a:solidFill>
          <a:ln w="9360">
            <a:solidFill>
              <a:srgbClr val="000000"/>
            </a:solidFill>
            <a:miter lim="800000"/>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53253" name="Text Box 2"/>
          <p:cNvSpPr>
            <a:spLocks noGrp="1" noChangeArrowheads="1"/>
          </p:cNvSpPr>
          <p:nvPr>
            <p:ph type="body"/>
          </p:nvPr>
        </p:nvSpPr>
        <p:spPr>
          <a:xfrm>
            <a:off x="376813" y="4416111"/>
            <a:ext cx="6104374" cy="4184020"/>
          </a:xfrm>
          <a:noFill/>
          <a:ln/>
        </p:spPr>
        <p:txBody>
          <a:bodyPr lIns="0" tIns="0" rIns="0" bIns="0"/>
          <a:lstStyle/>
          <a:p>
            <a:pPr eaLnBrk="1" hangingPunct="1">
              <a:lnSpc>
                <a:spcPct val="93000"/>
              </a:lnSpc>
              <a:spcBef>
                <a:spcPts val="375"/>
              </a:spcBef>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000" dirty="0" smtClean="0">
                <a:latin typeface="Arial" pitchFamily="34" charset="0"/>
              </a:rPr>
              <a:t>Describe what </a:t>
            </a:r>
            <a:r>
              <a:rPr lang="en-GB" sz="1000" dirty="0" smtClean="0"/>
              <a:t>SQUARE-Lite </a:t>
            </a:r>
            <a:r>
              <a:rPr lang="en-GB" sz="1000" dirty="0" smtClean="0">
                <a:latin typeface="Arial" pitchFamily="34" charset="0"/>
              </a:rPr>
              <a:t>is. The five steps are extracted from the nine steps of the SQUARE process. SQUARE-Lite can be used by organizations that already have a requirements engineering process, and just want to fit security requirements into it, or by organizations that have not yet bought into the full SQUARE but still want some of the benefits.</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p:spPr>
        <p:txBody>
          <a:bodyPr/>
          <a:lstStyle/>
          <a:p>
            <a:r>
              <a:rPr lang="en-US" dirty="0" smtClean="0">
                <a:latin typeface="Arial" pitchFamily="34" charset="0"/>
                <a:ea typeface="ＭＳ Ｐゴシック"/>
              </a:rPr>
              <a:t>Note that when the SQUARE tool was developed, we were</a:t>
            </a:r>
            <a:r>
              <a:rPr lang="en-US" baseline="0" dirty="0" smtClean="0">
                <a:latin typeface="Arial" pitchFamily="34" charset="0"/>
                <a:ea typeface="ＭＳ Ｐゴシック"/>
              </a:rPr>
              <a:t> able to provide automated support for traceability.  However, this traceability, which would normally extend to test cases, is limited to the 9 steps as implemented in the tool.  Of course traceability to test cases could be done manually, OR under the umbrella of another tool.  </a:t>
            </a:r>
            <a:endParaRPr lang="en-US" dirty="0" smtClean="0">
              <a:latin typeface="Arial" pitchFamily="34" charset="0"/>
              <a:ea typeface="ＭＳ Ｐゴシック"/>
            </a:endParaRPr>
          </a:p>
        </p:txBody>
      </p:sp>
      <p:sp>
        <p:nvSpPr>
          <p:cNvPr id="5" name="Rectangle 8"/>
          <p:cNvSpPr>
            <a:spLocks noGrp="1" noChangeArrowheads="1"/>
          </p:cNvSpPr>
          <p:nvPr>
            <p:ph type="ftr" sz="quarter" idx="4"/>
          </p:nvPr>
        </p:nvSpPr>
        <p:spPr bwMode="auto">
          <a:xfrm>
            <a:off x="3956538" y="8830621"/>
            <a:ext cx="2110154" cy="200077"/>
          </a:xfrm>
          <a:prstGeom prst="rect">
            <a:avLst/>
          </a:prstGeom>
          <a:noFill/>
          <a:ln w="9525">
            <a:noFill/>
            <a:miter lim="800000"/>
            <a:headEnd/>
            <a:tailEnd/>
          </a:ln>
          <a:effectLst/>
        </p:spPr>
        <p:txBody>
          <a:bodyPr vert="horz" wrap="square" lIns="18906" tIns="0" rIns="18906" bIns="0" numCol="1" anchor="b" anchorCtr="0" compatLnSpc="1">
            <a:prstTxWarp prst="textNoShape">
              <a:avLst/>
            </a:prstTxWarp>
          </a:bodyPr>
          <a:lstStyle>
            <a:lvl1pPr algn="ctr" defTabSz="949325">
              <a:lnSpc>
                <a:spcPct val="89000"/>
              </a:lnSpc>
              <a:spcBef>
                <a:spcPct val="40000"/>
              </a:spcBef>
              <a:defRPr sz="800">
                <a:latin typeface="Arial" charset="0"/>
                <a:ea typeface="ＭＳ Ｐゴシック" pitchFamily="1" charset="-128"/>
                <a:cs typeface="+mn-cs"/>
              </a:defRPr>
            </a:lvl1pPr>
          </a:lstStyle>
          <a:p>
            <a:pPr>
              <a:defRPr/>
            </a:pPr>
            <a:r>
              <a:rPr lang="en-US" dirty="0" smtClean="0"/>
              <a:t>© 2014 Carnegie Mellon University</a:t>
            </a:r>
            <a:endParaRPr lang="en-US" i="1" dirty="0">
              <a:latin typeface="Times New Roman" pitchFamily="18"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1104900" y="698500"/>
            <a:ext cx="4648200" cy="3486150"/>
          </a:xfrm>
          <a:ln/>
        </p:spPr>
      </p:sp>
      <p:sp>
        <p:nvSpPr>
          <p:cNvPr id="54275" name="Rectangle 3"/>
          <p:cNvSpPr>
            <a:spLocks noGrp="1" noChangeArrowheads="1"/>
          </p:cNvSpPr>
          <p:nvPr>
            <p:ph type="body" idx="1"/>
          </p:nvPr>
        </p:nvSpPr>
        <p:spPr>
          <a:xfrm>
            <a:off x="376813" y="4416111"/>
            <a:ext cx="6104374" cy="4182419"/>
          </a:xfrm>
          <a:noFill/>
          <a:ln/>
        </p:spPr>
        <p:txBody>
          <a:bodyPr/>
          <a:lstStyle/>
          <a:p>
            <a:endParaRPr lang="en-US"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p:cNvSpPr>
            <a:spLocks noGrp="1" noChangeArrowheads="1"/>
          </p:cNvSpPr>
          <p:nvPr>
            <p:ph type="ftr" sz="quarter"/>
          </p:nvPr>
        </p:nvSpPr>
        <p:spPr>
          <a:xfrm>
            <a:off x="3956538" y="8830621"/>
            <a:ext cx="2110154" cy="200077"/>
          </a:xfrm>
          <a:prstGeom prst="rect">
            <a:avLst/>
          </a:prstGeom>
          <a:noFill/>
        </p:spPr>
        <p:txBody>
          <a:bodyPr/>
          <a:lstStyle/>
          <a:p>
            <a:pPr>
              <a:buFont typeface="StarSymbol"/>
              <a:buNone/>
            </a:pPr>
            <a:r>
              <a:rPr lang="en-GB" dirty="0" smtClean="0"/>
              <a:t>Software Engineering Institute© 2006 Carnegie Mellon University</a:t>
            </a:r>
          </a:p>
        </p:txBody>
      </p:sp>
      <p:sp>
        <p:nvSpPr>
          <p:cNvPr id="55299" name="Rectangle 14"/>
          <p:cNvSpPr>
            <a:spLocks noGrp="1" noChangeArrowheads="1"/>
          </p:cNvSpPr>
          <p:nvPr>
            <p:ph type="hdr" sz="quarter"/>
          </p:nvPr>
        </p:nvSpPr>
        <p:spPr>
          <a:noFill/>
        </p:spPr>
        <p:txBody>
          <a:bodyPr/>
          <a:lstStyle/>
          <a:p>
            <a:pPr>
              <a:buFont typeface="StarSymbol"/>
              <a:buNone/>
            </a:pPr>
            <a:r>
              <a:rPr lang="en-GB" dirty="0" smtClean="0"/>
              <a:t>SQUARE Overview</a:t>
            </a:r>
          </a:p>
        </p:txBody>
      </p:sp>
      <p:sp>
        <p:nvSpPr>
          <p:cNvPr id="55300" name="Text Box 1"/>
          <p:cNvSpPr txBox="1">
            <a:spLocks noChangeArrowheads="1"/>
          </p:cNvSpPr>
          <p:nvPr/>
        </p:nvSpPr>
        <p:spPr bwMode="auto">
          <a:xfrm>
            <a:off x="1149280" y="697871"/>
            <a:ext cx="4559440" cy="3486150"/>
          </a:xfrm>
          <a:prstGeom prst="rect">
            <a:avLst/>
          </a:prstGeom>
          <a:solidFill>
            <a:srgbClr val="FFFFFF"/>
          </a:solidFill>
          <a:ln w="9360">
            <a:solidFill>
              <a:srgbClr val="000000"/>
            </a:solidFill>
            <a:miter lim="800000"/>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55301" name="Text Box 2"/>
          <p:cNvSpPr>
            <a:spLocks noGrp="1" noChangeArrowheads="1"/>
          </p:cNvSpPr>
          <p:nvPr>
            <p:ph type="body"/>
          </p:nvPr>
        </p:nvSpPr>
        <p:spPr>
          <a:xfrm>
            <a:off x="376813" y="4416111"/>
            <a:ext cx="6104374" cy="4184020"/>
          </a:xfrm>
          <a:noFill/>
          <a:ln/>
        </p:spPr>
        <p:txBody>
          <a:bodyPr lIns="0" tIns="0" rIns="0" bIns="0"/>
          <a:lstStyle/>
          <a:p>
            <a:pPr eaLnBrk="1" hangingPunct="1">
              <a:lnSpc>
                <a:spcPct val="93000"/>
              </a:lnSpc>
              <a:spcBef>
                <a:spcPts val="375"/>
              </a:spcBef>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000" dirty="0" smtClean="0">
                <a:latin typeface="Arial" pitchFamily="34" charset="0"/>
              </a:rPr>
              <a:t>Summarize the definition and the process.</a:t>
            </a:r>
          </a:p>
          <a:p>
            <a:pPr eaLnBrk="1" hangingPunct="1">
              <a:lnSpc>
                <a:spcPct val="93000"/>
              </a:lnSpc>
              <a:spcBef>
                <a:spcPts val="375"/>
              </a:spcBef>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000" dirty="0" smtClean="0">
                <a:latin typeface="Arial" pitchFamily="34" charset="0"/>
              </a:rPr>
              <a:t>Quickly go over the nine steps again.</a:t>
            </a:r>
          </a:p>
          <a:p>
            <a:pPr eaLnBrk="1" hangingPunct="1">
              <a:lnSpc>
                <a:spcPct val="93000"/>
              </a:lnSpc>
              <a:spcBef>
                <a:spcPts val="375"/>
              </a:spcBef>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000" dirty="0" smtClean="0">
                <a:latin typeface="Arial" pitchFamily="34" charset="0"/>
              </a:rPr>
              <a:t>Mention SQUARE-Lite as an alternative.</a:t>
            </a:r>
          </a:p>
          <a:p>
            <a:pPr eaLnBrk="1" hangingPunct="1">
              <a:lnSpc>
                <a:spcPct val="93000"/>
              </a:lnSpc>
              <a:spcBef>
                <a:spcPts val="375"/>
              </a:spcBef>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000" dirty="0" smtClean="0">
                <a:latin typeface="Arial" pitchFamily="34" charset="0"/>
              </a:rPr>
              <a:t>Talk about the next lecture – SQUARE in detail.</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endParaRPr lang="en-CA" dirty="0" smtClean="0">
              <a:latin typeface="Arial" pitchFamily="34" charset="0"/>
              <a:ea typeface="ＭＳ Ｐゴシック"/>
            </a:endParaRPr>
          </a:p>
        </p:txBody>
      </p:sp>
      <p:sp>
        <p:nvSpPr>
          <p:cNvPr id="66564" name="Footer Placeholder 3"/>
          <p:cNvSpPr>
            <a:spLocks noGrp="1"/>
          </p:cNvSpPr>
          <p:nvPr>
            <p:ph type="ftr" sz="quarter" idx="4"/>
          </p:nvPr>
        </p:nvSpPr>
        <p:spPr>
          <a:xfrm>
            <a:off x="3956538" y="8830621"/>
            <a:ext cx="2110154" cy="200077"/>
          </a:xfrm>
          <a:prstGeom prst="rect">
            <a:avLst/>
          </a:prstGeom>
          <a:noFill/>
        </p:spPr>
        <p:txBody>
          <a:bodyPr/>
          <a:lstStyle/>
          <a:p>
            <a:r>
              <a:rPr lang="en-US" dirty="0" smtClean="0">
                <a:latin typeface="Arial" pitchFamily="34" charset="0"/>
                <a:ea typeface="ＭＳ Ｐゴシック"/>
                <a:cs typeface="ＭＳ Ｐゴシック"/>
              </a:rPr>
              <a:t>© 2007 Carnegie Mellon University</a:t>
            </a:r>
            <a:endParaRPr lang="en-US" i="1" dirty="0" smtClean="0">
              <a:latin typeface="Times New Roman" pitchFamily="18" charset="0"/>
              <a:ea typeface="ＭＳ Ｐゴシック"/>
              <a:cs typeface="ＭＳ Ｐゴシック"/>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10"/>
          <p:cNvSpPr>
            <a:spLocks noGrp="1" noChangeArrowheads="1"/>
          </p:cNvSpPr>
          <p:nvPr>
            <p:ph type="ftr" sz="quarter"/>
          </p:nvPr>
        </p:nvSpPr>
        <p:spPr>
          <a:xfrm>
            <a:off x="3956538" y="8830621"/>
            <a:ext cx="2110154" cy="200077"/>
          </a:xfrm>
          <a:prstGeom prst="rect">
            <a:avLst/>
          </a:prstGeom>
          <a:noFill/>
        </p:spPr>
        <p:txBody>
          <a:bodyPr/>
          <a:lstStyle/>
          <a:p>
            <a:pPr>
              <a:buFont typeface="StarSymbol"/>
              <a:buNone/>
            </a:pPr>
            <a:r>
              <a:rPr lang="en-GB" dirty="0" smtClean="0"/>
              <a:t>Software Engineering Institute© 2006 Carnegie Mellon University</a:t>
            </a:r>
          </a:p>
        </p:txBody>
      </p:sp>
      <p:sp>
        <p:nvSpPr>
          <p:cNvPr id="56323" name="Rectangle 14"/>
          <p:cNvSpPr>
            <a:spLocks noGrp="1" noChangeArrowheads="1"/>
          </p:cNvSpPr>
          <p:nvPr>
            <p:ph type="hdr" sz="quarter"/>
          </p:nvPr>
        </p:nvSpPr>
        <p:spPr>
          <a:noFill/>
        </p:spPr>
        <p:txBody>
          <a:bodyPr/>
          <a:lstStyle/>
          <a:p>
            <a:pPr>
              <a:buFont typeface="StarSymbol"/>
              <a:buNone/>
            </a:pPr>
            <a:r>
              <a:rPr lang="en-GB" dirty="0" smtClean="0"/>
              <a:t>SQUARE Overview</a:t>
            </a:r>
          </a:p>
        </p:txBody>
      </p:sp>
      <p:sp>
        <p:nvSpPr>
          <p:cNvPr id="56324" name="Text Box 1"/>
          <p:cNvSpPr txBox="1">
            <a:spLocks noChangeArrowheads="1"/>
          </p:cNvSpPr>
          <p:nvPr/>
        </p:nvSpPr>
        <p:spPr bwMode="auto">
          <a:xfrm>
            <a:off x="1149280" y="697871"/>
            <a:ext cx="4559440" cy="3486150"/>
          </a:xfrm>
          <a:prstGeom prst="rect">
            <a:avLst/>
          </a:prstGeom>
          <a:solidFill>
            <a:srgbClr val="FFFFFF"/>
          </a:solidFill>
          <a:ln w="9360">
            <a:solidFill>
              <a:srgbClr val="000000"/>
            </a:solidFill>
            <a:miter lim="800000"/>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56325" name="Text Box 2"/>
          <p:cNvSpPr>
            <a:spLocks noGrp="1" noChangeArrowheads="1"/>
          </p:cNvSpPr>
          <p:nvPr>
            <p:ph type="body"/>
          </p:nvPr>
        </p:nvSpPr>
        <p:spPr>
          <a:xfrm>
            <a:off x="376813" y="4416111"/>
            <a:ext cx="6104374" cy="4184020"/>
          </a:xfrm>
          <a:noFill/>
          <a:ln/>
        </p:spPr>
        <p:txBody>
          <a:bodyPr lIns="0" tIns="0" rIns="0" bIns="0"/>
          <a:lstStyle/>
          <a:p>
            <a:pPr eaLnBrk="1" hangingPunct="1">
              <a:lnSpc>
                <a:spcPct val="93000"/>
              </a:lnSpc>
              <a:spcBef>
                <a:spcPts val="375"/>
              </a:spcBef>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000" dirty="0" smtClean="0">
              <a:latin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of the video is optional</a:t>
            </a:r>
          </a:p>
          <a:p>
            <a:endParaRPr lang="en-US" dirty="0" smtClean="0"/>
          </a:p>
        </p:txBody>
      </p:sp>
    </p:spTree>
    <p:extLst>
      <p:ext uri="{BB962C8B-B14F-4D97-AF65-F5344CB8AC3E}">
        <p14:creationId xmlns:p14="http://schemas.microsoft.com/office/powerpoint/2010/main" val="25083989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8"/>
          <p:cNvSpPr>
            <a:spLocks noGrp="1" noChangeArrowheads="1"/>
          </p:cNvSpPr>
          <p:nvPr>
            <p:ph type="ftr" sz="quarter" idx="4"/>
          </p:nvPr>
        </p:nvSpPr>
        <p:spPr>
          <a:xfrm>
            <a:off x="3956538" y="8830621"/>
            <a:ext cx="2110154" cy="200077"/>
          </a:xfrm>
          <a:prstGeom prst="rect">
            <a:avLst/>
          </a:prstGeom>
          <a:noFill/>
        </p:spPr>
        <p:txBody>
          <a:bodyPr/>
          <a:lstStyle/>
          <a:p>
            <a:r>
              <a:rPr lang="en-US" dirty="0" smtClean="0">
                <a:latin typeface="Arial" pitchFamily="34" charset="0"/>
                <a:ea typeface="ＭＳ Ｐゴシック"/>
                <a:cs typeface="ＭＳ Ｐゴシック"/>
              </a:rPr>
              <a:t>© 2007 Carnegie Mellon University</a:t>
            </a:r>
            <a:endParaRPr lang="en-US" i="1" dirty="0" smtClean="0">
              <a:latin typeface="Times New Roman" pitchFamily="18" charset="0"/>
              <a:ea typeface="ＭＳ Ｐゴシック"/>
              <a:cs typeface="ＭＳ Ｐゴシック"/>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marL="228600" indent="-228600" eaLnBrk="1" hangingPunct="1"/>
            <a:endParaRPr lang="en-US" dirty="0" smtClean="0">
              <a:latin typeface="Arial" pitchFamily="34" charset="0"/>
              <a:ea typeface="ＭＳ Ｐゴシック"/>
            </a:endParaRPr>
          </a:p>
          <a:p>
            <a:pPr marL="228600" indent="-228600" eaLnBrk="1" hangingPunct="1"/>
            <a:endParaRPr lang="en-US" dirty="0" smtClean="0">
              <a:latin typeface="Arial" pitchFamily="34" charset="0"/>
              <a:ea typeface="ＭＳ Ｐゴシック"/>
            </a:endParaRPr>
          </a:p>
          <a:p>
            <a:pPr marL="228600" indent="-228600" eaLnBrk="1" hangingPunct="1"/>
            <a:endParaRPr lang="en-US" dirty="0" smtClean="0">
              <a:latin typeface="Arial" pitchFamily="34" charset="0"/>
              <a:ea typeface="ＭＳ Ｐゴシック"/>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8"/>
          <p:cNvSpPr>
            <a:spLocks noGrp="1" noChangeArrowheads="1"/>
          </p:cNvSpPr>
          <p:nvPr>
            <p:ph type="ftr" sz="quarter"/>
          </p:nvPr>
        </p:nvSpPr>
        <p:spPr>
          <a:xfrm>
            <a:off x="3956538" y="8830621"/>
            <a:ext cx="2110154" cy="20007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r>
              <a:rPr lang="en-US" altLang="en-US" dirty="0">
                <a:latin typeface="Arial" charset="0"/>
                <a:ea typeface="ＭＳ Ｐゴシック" charset="-128"/>
              </a:rPr>
              <a:t>© 2007 Carnegie Mellon University</a:t>
            </a:r>
            <a:endParaRPr lang="en-US" altLang="en-US" i="1" dirty="0">
              <a:ea typeface="ＭＳ Ｐゴシック" charset="-128"/>
            </a:endParaRPr>
          </a:p>
        </p:txBody>
      </p:sp>
      <p:sp>
        <p:nvSpPr>
          <p:cNvPr id="113667" name="Rectangle 2"/>
          <p:cNvSpPr>
            <a:spLocks noGrp="1" noRot="1" noChangeAspect="1" noChangeArrowheads="1" noTextEdit="1"/>
          </p:cNvSpPr>
          <p:nvPr>
            <p:ph type="sldImg"/>
          </p:nvPr>
        </p:nvSpPr>
        <p:spPr>
          <a:xfrm>
            <a:off x="1108075" y="698500"/>
            <a:ext cx="4630738" cy="3475038"/>
          </a:xfrm>
          <a:ln/>
        </p:spPr>
      </p:sp>
      <p:sp>
        <p:nvSpPr>
          <p:cNvPr id="1136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latin typeface="Arial" charset="0"/>
              <a:ea typeface="ＭＳ Ｐゴシック"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4690"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CEBD5A95-1FA2-4677-BA59-10DF86CC316F}" type="slidenum">
              <a:rPr lang="en-GB" altLang="en-US"/>
              <a:pPr eaLnBrk="1" hangingPunct="1">
                <a:spcBef>
                  <a:spcPct val="0"/>
                </a:spcBef>
                <a:buFont typeface="StarSymbol" charset="0"/>
                <a:buNone/>
              </a:pPr>
              <a:t>42</a:t>
            </a:fld>
            <a:endParaRPr lang="en-GB" altLang="en-US" dirty="0"/>
          </a:p>
        </p:txBody>
      </p:sp>
      <p:sp>
        <p:nvSpPr>
          <p:cNvPr id="114691"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defTabSz="457200" eaLnBrk="1" hangingPunct="1">
              <a:lnSpc>
                <a:spcPct val="66000"/>
              </a:lnSpc>
              <a:spcBef>
                <a:spcPct val="0"/>
              </a:spcBef>
              <a:buClr>
                <a:srgbClr val="000000"/>
              </a:buClr>
              <a:buSzPct val="100000"/>
              <a:buFont typeface="Arial" charset="0"/>
              <a:buNone/>
            </a:pPr>
            <a:endParaRPr lang="en-IN" altLang="en-US" sz="1800" dirty="0" smtClean="0">
              <a:solidFill>
                <a:prstClr val="white"/>
              </a:solidFill>
              <a:latin typeface="Arial" charset="0"/>
              <a:cs typeface="Arial" charset="0"/>
            </a:endParaRPr>
          </a:p>
        </p:txBody>
      </p:sp>
      <p:sp>
        <p:nvSpPr>
          <p:cNvPr id="114692"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US" altLang="en-US" sz="1200" b="0" i="0" u="none" strike="noStrike" kern="1200" cap="none" spc="0" normalizeH="0" baseline="0" noProof="0" dirty="0" smtClean="0">
                <a:ln>
                  <a:noFill/>
                </a:ln>
                <a:solidFill>
                  <a:srgbClr val="000000"/>
                </a:solidFill>
                <a:effectLst/>
                <a:uLnTx/>
                <a:uFillTx/>
                <a:latin typeface="Times New Roman" pitchFamily="18" charset="0"/>
              </a:rPr>
              <a:t>- The requirements engineering team and stakeholders must first agree on a common set of terminology and definitions</a:t>
            </a:r>
          </a:p>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US" altLang="en-US" sz="1200" b="0" i="0" u="none" strike="noStrike" kern="1200" cap="none" spc="0" normalizeH="0" baseline="0" noProof="0" dirty="0" smtClean="0">
                <a:ln>
                  <a:noFill/>
                </a:ln>
                <a:solidFill>
                  <a:srgbClr val="000000"/>
                </a:solidFill>
                <a:effectLst/>
                <a:uLnTx/>
                <a:uFillTx/>
                <a:latin typeface="Times New Roman" pitchFamily="18" charset="0"/>
              </a:rPr>
              <a:t>- Guarantees effective and clear communication throughout the requirements engineering process</a:t>
            </a:r>
          </a:p>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US" altLang="en-US" sz="1200" b="0" i="0" u="none" strike="noStrike" kern="1200" cap="none" spc="0" normalizeH="0" baseline="0" noProof="0" dirty="0" smtClean="0">
                <a:ln>
                  <a:noFill/>
                </a:ln>
                <a:solidFill>
                  <a:srgbClr val="000000"/>
                </a:solidFill>
                <a:effectLst/>
                <a:uLnTx/>
                <a:uFillTx/>
                <a:latin typeface="Times New Roman" pitchFamily="18" charset="0"/>
              </a:rPr>
              <a:t>- Resolves ambiguity and differences in perspective</a:t>
            </a:r>
          </a:p>
          <a:p>
            <a:endParaRPr lang="en-US" altLang="en-US" dirty="0"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5714"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EBF7D3FF-3CBD-490F-AC0A-A2ED871B59C9}" type="slidenum">
              <a:rPr lang="en-GB" altLang="en-US"/>
              <a:pPr eaLnBrk="1" hangingPunct="1">
                <a:spcBef>
                  <a:spcPct val="0"/>
                </a:spcBef>
                <a:buFont typeface="StarSymbol" charset="0"/>
                <a:buNone/>
              </a:pPr>
              <a:t>43</a:t>
            </a:fld>
            <a:endParaRPr lang="en-GB" altLang="en-US" dirty="0"/>
          </a:p>
        </p:txBody>
      </p:sp>
      <p:sp>
        <p:nvSpPr>
          <p:cNvPr id="115715" name="Text Box 1"/>
          <p:cNvSpPr txBox="1">
            <a:spLocks noChangeArrowheads="1"/>
          </p:cNvSpPr>
          <p:nvPr/>
        </p:nvSpPr>
        <p:spPr bwMode="auto">
          <a:xfrm>
            <a:off x="3884852" y="8830627"/>
            <a:ext cx="2971593" cy="465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880" tIns="46440" rIns="92880" bIns="46440" anchor="b"/>
          <a:lstStyle>
            <a:lvl1pPr eaLnBrk="0" hangingPunct="0">
              <a:spcBef>
                <a:spcPct val="30000"/>
              </a:spcBef>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9pPr>
          </a:lstStyle>
          <a:p>
            <a:pPr algn="r" defTabSz="457200" eaLnBrk="1" hangingPunct="1">
              <a:spcBef>
                <a:spcPct val="0"/>
              </a:spcBef>
              <a:buClr>
                <a:srgbClr val="000000"/>
              </a:buClr>
              <a:buSzPct val="100000"/>
              <a:buFont typeface="Arial" charset="0"/>
              <a:buNone/>
            </a:pPr>
            <a:fld id="{7B359F99-035B-4942-8AE6-0D5361A6B205}" type="slidenum">
              <a:rPr lang="en-GB" altLang="en-US" smtClean="0">
                <a:latin typeface="Arial" charset="0"/>
                <a:cs typeface="Arial" charset="0"/>
              </a:rPr>
              <a:pPr algn="r" defTabSz="457200" eaLnBrk="1" hangingPunct="1">
                <a:spcBef>
                  <a:spcPct val="0"/>
                </a:spcBef>
                <a:buClr>
                  <a:srgbClr val="000000"/>
                </a:buClr>
                <a:buSzPct val="100000"/>
                <a:buFont typeface="Arial" charset="0"/>
                <a:buNone/>
              </a:pPr>
              <a:t>43</a:t>
            </a:fld>
            <a:endParaRPr lang="en-GB" altLang="en-US" dirty="0" smtClean="0">
              <a:latin typeface="Arial" charset="0"/>
              <a:cs typeface="Arial" charset="0"/>
            </a:endParaRPr>
          </a:p>
        </p:txBody>
      </p:sp>
      <p:sp>
        <p:nvSpPr>
          <p:cNvPr id="115716" name="Text Box 2"/>
          <p:cNvSpPr txBox="1">
            <a:spLocks noChangeArrowheads="1"/>
          </p:cNvSpPr>
          <p:nvPr/>
        </p:nvSpPr>
        <p:spPr bwMode="auto">
          <a:xfrm>
            <a:off x="0" y="8830627"/>
            <a:ext cx="2971593" cy="465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880" tIns="46440" rIns="92880" bIns="46440" anchor="b"/>
          <a:lstStyle>
            <a:lvl1pPr eaLnBrk="0" hangingPunct="0">
              <a:spcBef>
                <a:spcPct val="30000"/>
              </a:spcBef>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9pPr>
          </a:lstStyle>
          <a:p>
            <a:pPr defTabSz="457200" eaLnBrk="1" hangingPunct="1">
              <a:spcBef>
                <a:spcPct val="0"/>
              </a:spcBef>
              <a:buClr>
                <a:srgbClr val="000000"/>
              </a:buClr>
              <a:buSzPct val="100000"/>
              <a:buFont typeface="Arial" charset="0"/>
              <a:buNone/>
            </a:pPr>
            <a:endParaRPr lang="en-US" altLang="en-US" dirty="0" smtClean="0">
              <a:latin typeface="Arial" charset="0"/>
              <a:cs typeface="Arial" charset="0"/>
            </a:endParaRPr>
          </a:p>
        </p:txBody>
      </p:sp>
      <p:sp>
        <p:nvSpPr>
          <p:cNvPr id="115717" name="Text Box 3"/>
          <p:cNvSpPr txBox="1">
            <a:spLocks noChangeArrowheads="1"/>
          </p:cNvSpPr>
          <p:nvPr/>
        </p:nvSpPr>
        <p:spPr bwMode="auto">
          <a:xfrm>
            <a:off x="0" y="0"/>
            <a:ext cx="2971593" cy="465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880" tIns="46440" rIns="92880" bIns="46440"/>
          <a:lstStyle>
            <a:lvl1pPr eaLnBrk="0" hangingPunct="0">
              <a:spcBef>
                <a:spcPct val="30000"/>
              </a:spcBef>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9pPr>
          </a:lstStyle>
          <a:p>
            <a:pPr defTabSz="457200" eaLnBrk="1" hangingPunct="1">
              <a:spcBef>
                <a:spcPct val="0"/>
              </a:spcBef>
              <a:buClr>
                <a:srgbClr val="000000"/>
              </a:buClr>
              <a:buSzPct val="100000"/>
              <a:buFont typeface="Arial" charset="0"/>
              <a:buNone/>
            </a:pPr>
            <a:endParaRPr lang="en-US" altLang="en-US" dirty="0" smtClean="0">
              <a:latin typeface="Arial" charset="0"/>
              <a:cs typeface="Arial" charset="0"/>
            </a:endParaRPr>
          </a:p>
        </p:txBody>
      </p:sp>
      <p:sp>
        <p:nvSpPr>
          <p:cNvPr id="115718" name="Text Box 4"/>
          <p:cNvSpPr txBox="1">
            <a:spLocks noChangeArrowheads="1"/>
          </p:cNvSpPr>
          <p:nvPr/>
        </p:nvSpPr>
        <p:spPr bwMode="auto">
          <a:xfrm>
            <a:off x="3884852" y="0"/>
            <a:ext cx="2971593" cy="465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880" tIns="46440" rIns="92880" bIns="46440"/>
          <a:lstStyle>
            <a:lvl1pPr eaLnBrk="0" hangingPunct="0">
              <a:spcBef>
                <a:spcPct val="30000"/>
              </a:spcBef>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defRPr>
            </a:lvl9pPr>
          </a:lstStyle>
          <a:p>
            <a:pPr algn="r" defTabSz="457200" eaLnBrk="1" hangingPunct="1">
              <a:spcBef>
                <a:spcPct val="0"/>
              </a:spcBef>
              <a:buClr>
                <a:srgbClr val="000000"/>
              </a:buClr>
              <a:buSzPct val="100000"/>
              <a:buFont typeface="Arial" charset="0"/>
              <a:buNone/>
            </a:pPr>
            <a:endParaRPr lang="en-US" altLang="en-US" dirty="0" smtClean="0">
              <a:latin typeface="Arial" charset="0"/>
              <a:cs typeface="Arial" charset="0"/>
            </a:endParaRPr>
          </a:p>
        </p:txBody>
      </p:sp>
      <p:sp>
        <p:nvSpPr>
          <p:cNvPr id="115719" name="Text Box 5"/>
          <p:cNvSpPr txBox="1">
            <a:spLocks noChangeArrowheads="1"/>
          </p:cNvSpPr>
          <p:nvPr/>
        </p:nvSpPr>
        <p:spPr bwMode="auto">
          <a:xfrm>
            <a:off x="1166856" y="705815"/>
            <a:ext cx="4524289" cy="3468664"/>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defTabSz="457200" eaLnBrk="1" hangingPunct="1">
              <a:lnSpc>
                <a:spcPct val="66000"/>
              </a:lnSpc>
              <a:spcBef>
                <a:spcPct val="0"/>
              </a:spcBef>
              <a:buClr>
                <a:srgbClr val="000000"/>
              </a:buClr>
              <a:buSzPct val="100000"/>
              <a:buFont typeface="Arial" charset="0"/>
              <a:buNone/>
            </a:pPr>
            <a:endParaRPr lang="en-IN" altLang="en-US" sz="1800" dirty="0" smtClean="0">
              <a:solidFill>
                <a:prstClr val="white"/>
              </a:solidFill>
              <a:latin typeface="Arial" charset="0"/>
              <a:cs typeface="Arial" charset="0"/>
            </a:endParaRPr>
          </a:p>
        </p:txBody>
      </p:sp>
      <p:sp>
        <p:nvSpPr>
          <p:cNvPr id="115720" name="Text Box 6"/>
          <p:cNvSpPr>
            <a:spLocks noGrp="1" noChangeArrowheads="1"/>
          </p:cNvSpPr>
          <p:nvPr>
            <p:ph type="body"/>
          </p:nvPr>
        </p:nvSpPr>
        <p:spPr>
          <a:xfrm>
            <a:off x="913260" y="4414519"/>
            <a:ext cx="5031482" cy="41824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ts val="450"/>
              </a:spcBef>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altLang="en-US" dirty="0" smtClean="0">
              <a:latin typeface="Arial" charset="0"/>
              <a:cs typeface="Arial"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6738"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8955683B-BCE6-49BD-A669-3A8D03BAEF89}" type="slidenum">
              <a:rPr lang="en-GB" altLang="en-US"/>
              <a:pPr eaLnBrk="1" hangingPunct="1">
                <a:spcBef>
                  <a:spcPct val="0"/>
                </a:spcBef>
                <a:buFont typeface="StarSymbol" charset="0"/>
                <a:buNone/>
              </a:pPr>
              <a:t>44</a:t>
            </a:fld>
            <a:endParaRPr lang="en-GB" altLang="en-US" dirty="0"/>
          </a:p>
        </p:txBody>
      </p:sp>
      <p:sp>
        <p:nvSpPr>
          <p:cNvPr id="116739"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defTabSz="457200" eaLnBrk="1" hangingPunct="1">
              <a:lnSpc>
                <a:spcPct val="66000"/>
              </a:lnSpc>
              <a:spcBef>
                <a:spcPct val="0"/>
              </a:spcBef>
              <a:buClr>
                <a:srgbClr val="000000"/>
              </a:buClr>
              <a:buSzPct val="100000"/>
              <a:buFont typeface="Arial" charset="0"/>
              <a:buNone/>
            </a:pPr>
            <a:endParaRPr lang="en-IN" altLang="en-US" sz="1800" dirty="0" smtClean="0">
              <a:solidFill>
                <a:prstClr val="white"/>
              </a:solidFill>
              <a:latin typeface="Arial" charset="0"/>
              <a:cs typeface="Arial" charset="0"/>
            </a:endParaRPr>
          </a:p>
        </p:txBody>
      </p:sp>
      <p:sp>
        <p:nvSpPr>
          <p:cNvPr id="116740"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US" altLang="en-US" sz="1200" b="0" i="0" u="none" strike="noStrike" kern="1200" cap="none" spc="0" normalizeH="0" baseline="0" noProof="0" dirty="0" smtClean="0">
                <a:ln>
                  <a:noFill/>
                </a:ln>
                <a:solidFill>
                  <a:srgbClr val="000000"/>
                </a:solidFill>
                <a:effectLst/>
                <a:uLnTx/>
                <a:uFillTx/>
                <a:latin typeface="Times New Roman" pitchFamily="18" charset="0"/>
              </a:rPr>
              <a:t>RE team responsibilities: Create initial list – discuss – finalize list and document.</a:t>
            </a:r>
          </a:p>
          <a:p>
            <a:endParaRPr lang="en-US" altLang="en-US"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7762"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02A05CA5-244C-440A-8221-ADEBAE1BBEA2}" type="slidenum">
              <a:rPr lang="en-GB" altLang="en-US"/>
              <a:pPr eaLnBrk="1" hangingPunct="1">
                <a:spcBef>
                  <a:spcPct val="0"/>
                </a:spcBef>
                <a:buFont typeface="StarSymbol" charset="0"/>
                <a:buNone/>
              </a:pPr>
              <a:t>45</a:t>
            </a:fld>
            <a:endParaRPr lang="en-GB" altLang="en-US" dirty="0"/>
          </a:p>
        </p:txBody>
      </p:sp>
      <p:sp>
        <p:nvSpPr>
          <p:cNvPr id="117763"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defTabSz="457200" eaLnBrk="1" hangingPunct="1">
              <a:lnSpc>
                <a:spcPct val="66000"/>
              </a:lnSpc>
              <a:spcBef>
                <a:spcPct val="0"/>
              </a:spcBef>
              <a:buClr>
                <a:srgbClr val="000000"/>
              </a:buClr>
              <a:buSzPct val="100000"/>
              <a:buFont typeface="Arial" charset="0"/>
              <a:buNone/>
            </a:pPr>
            <a:endParaRPr lang="en-IN" altLang="en-US" sz="1800" dirty="0" smtClean="0">
              <a:solidFill>
                <a:prstClr val="white"/>
              </a:solidFill>
              <a:latin typeface="Arial" charset="0"/>
              <a:cs typeface="Arial" charset="0"/>
            </a:endParaRPr>
          </a:p>
        </p:txBody>
      </p:sp>
      <p:sp>
        <p:nvSpPr>
          <p:cNvPr id="117764"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US" altLang="en-US" sz="1200" b="0" i="0" u="none" strike="noStrike" kern="1200" cap="none" spc="0" normalizeH="0" baseline="0" noProof="0" dirty="0" smtClean="0">
                <a:ln>
                  <a:noFill/>
                </a:ln>
                <a:solidFill>
                  <a:srgbClr val="000000"/>
                </a:solidFill>
                <a:effectLst/>
                <a:uLnTx/>
                <a:uFillTx/>
                <a:latin typeface="Times New Roman" pitchFamily="18" charset="0"/>
              </a:rPr>
              <a:t>Stakeholder responsibilities: Engage in discussion and respond to RE team.</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8786"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FD387D73-CDBD-4500-92E0-8D32F6773D39}" type="slidenum">
              <a:rPr lang="en-GB" altLang="en-US"/>
              <a:pPr eaLnBrk="1" hangingPunct="1">
                <a:spcBef>
                  <a:spcPct val="0"/>
                </a:spcBef>
                <a:buFont typeface="StarSymbol" charset="0"/>
                <a:buNone/>
              </a:pPr>
              <a:t>46</a:t>
            </a:fld>
            <a:endParaRPr lang="en-GB" altLang="en-US" dirty="0"/>
          </a:p>
        </p:txBody>
      </p:sp>
      <p:sp>
        <p:nvSpPr>
          <p:cNvPr id="118787"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defTabSz="457200" eaLnBrk="1" hangingPunct="1">
              <a:lnSpc>
                <a:spcPct val="66000"/>
              </a:lnSpc>
              <a:spcBef>
                <a:spcPct val="0"/>
              </a:spcBef>
              <a:buClr>
                <a:srgbClr val="000000"/>
              </a:buClr>
              <a:buSzPct val="100000"/>
              <a:buFont typeface="Arial" charset="0"/>
              <a:buNone/>
            </a:pPr>
            <a:endParaRPr lang="en-IN" altLang="en-US" sz="1800" dirty="0" smtClean="0">
              <a:solidFill>
                <a:prstClr val="white"/>
              </a:solidFill>
              <a:latin typeface="Arial" charset="0"/>
              <a:cs typeface="Arial" charset="0"/>
            </a:endParaRPr>
          </a:p>
        </p:txBody>
      </p:sp>
      <p:sp>
        <p:nvSpPr>
          <p:cNvPr id="118788"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9810"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0FCD394C-F402-4BFA-8194-38E2793AF213}" type="slidenum">
              <a:rPr lang="en-GB" altLang="en-US"/>
              <a:pPr eaLnBrk="1" hangingPunct="1">
                <a:spcBef>
                  <a:spcPct val="0"/>
                </a:spcBef>
                <a:buFont typeface="StarSymbol" charset="0"/>
                <a:buNone/>
              </a:pPr>
              <a:t>47</a:t>
            </a:fld>
            <a:endParaRPr lang="en-GB" altLang="en-US" dirty="0"/>
          </a:p>
        </p:txBody>
      </p:sp>
      <p:sp>
        <p:nvSpPr>
          <p:cNvPr id="119811"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defTabSz="457200" eaLnBrk="1" hangingPunct="1">
              <a:lnSpc>
                <a:spcPct val="66000"/>
              </a:lnSpc>
              <a:spcBef>
                <a:spcPct val="0"/>
              </a:spcBef>
              <a:buClr>
                <a:srgbClr val="000000"/>
              </a:buClr>
              <a:buSzPct val="100000"/>
              <a:buFont typeface="Arial" charset="0"/>
              <a:buNone/>
            </a:pPr>
            <a:endParaRPr lang="en-IN" altLang="en-US" sz="1800" dirty="0" smtClean="0">
              <a:solidFill>
                <a:prstClr val="white"/>
              </a:solidFill>
              <a:latin typeface="Arial" charset="0"/>
              <a:cs typeface="Arial" charset="0"/>
            </a:endParaRPr>
          </a:p>
        </p:txBody>
      </p:sp>
      <p:sp>
        <p:nvSpPr>
          <p:cNvPr id="119812"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Exit criteria:</a:t>
            </a:r>
          </a:p>
          <a:p>
            <a:r>
              <a:rPr lang="en-GB" altLang="en-US" dirty="0" smtClean="0"/>
              <a:t>- Establish a well-documented, agreed-upon set of definitions.</a:t>
            </a:r>
          </a:p>
          <a:p>
            <a:r>
              <a:rPr lang="en-US" altLang="en-US" dirty="0" smtClean="0"/>
              <a:t>- </a:t>
            </a:r>
            <a:r>
              <a:rPr lang="en-GB" altLang="en-US" dirty="0" smtClean="0"/>
              <a:t>Establish a reference document or online database that will be used as a reference throughout the rest of the process.</a:t>
            </a:r>
          </a:p>
          <a:p>
            <a:endParaRPr lang="en-US" altLang="en-US" dirty="0" smtClean="0"/>
          </a:p>
          <a:p>
            <a:r>
              <a:rPr lang="en-US" altLang="en-US" dirty="0" smtClean="0"/>
              <a:t>Sample definitions:</a:t>
            </a:r>
          </a:p>
          <a:p>
            <a:r>
              <a:rPr lang="en-US" altLang="en-US" dirty="0" smtClean="0"/>
              <a:t>Firewall: A system designed to prevent unauthorized access to or from a private network. Firewalls can be implemented in both hardware and software, or a combination.</a:t>
            </a:r>
          </a:p>
          <a:p>
            <a:r>
              <a:rPr lang="en-US" altLang="en-US" dirty="0" smtClean="0"/>
              <a:t>Authentication: The process of attempting to verify the digital identity of the sender of a communication such as a request to log in [Wikipedia].</a:t>
            </a:r>
          </a:p>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en-US" altLang="en-US" dirty="0" smtClean="0"/>
              <a:t>Vulnerability: A condition or weakness in (or absence of) security procedures, technical controls, physical controls, or other controls that could be exploited by a threat [Guttman 95</a:t>
            </a:r>
            <a:r>
              <a:rPr kumimoji="0" lang="en-US" altLang="en-US" sz="1200" b="0" i="0" u="none" strike="noStrike" kern="1200" cap="none" spc="0" normalizeH="0" baseline="0" noProof="0" dirty="0" smtClean="0">
                <a:ln>
                  <a:noFill/>
                </a:ln>
                <a:solidFill>
                  <a:srgbClr val="000000"/>
                </a:solidFill>
                <a:effectLst/>
                <a:uLnTx/>
                <a:uFillTx/>
                <a:latin typeface="Times New Roman" pitchFamily="18" charset="0"/>
              </a:rPr>
              <a:t>].</a:t>
            </a:r>
          </a:p>
          <a:p>
            <a:endParaRPr lang="en-US" altLang="en-US" dirty="0"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0834"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297428D4-F21B-4889-BA0D-FC04C45F2D78}" type="slidenum">
              <a:rPr lang="en-GB" altLang="en-US"/>
              <a:pPr eaLnBrk="1" hangingPunct="1">
                <a:spcBef>
                  <a:spcPct val="0"/>
                </a:spcBef>
                <a:buFont typeface="StarSymbol" charset="0"/>
                <a:buNone/>
              </a:pPr>
              <a:t>48</a:t>
            </a:fld>
            <a:endParaRPr lang="en-GB" altLang="en-US" dirty="0"/>
          </a:p>
        </p:txBody>
      </p:sp>
      <p:sp>
        <p:nvSpPr>
          <p:cNvPr id="120835"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defTabSz="457200" eaLnBrk="1" hangingPunct="1">
              <a:lnSpc>
                <a:spcPct val="66000"/>
              </a:lnSpc>
              <a:spcBef>
                <a:spcPct val="0"/>
              </a:spcBef>
              <a:buClr>
                <a:srgbClr val="000000"/>
              </a:buClr>
              <a:buSzPct val="100000"/>
              <a:buFont typeface="Arial" charset="0"/>
              <a:buNone/>
            </a:pPr>
            <a:endParaRPr lang="en-IN" altLang="en-US" sz="1800" dirty="0" smtClean="0">
              <a:solidFill>
                <a:prstClr val="white"/>
              </a:solidFill>
              <a:latin typeface="Arial" charset="0"/>
              <a:cs typeface="Arial" charset="0"/>
            </a:endParaRPr>
          </a:p>
        </p:txBody>
      </p:sp>
      <p:sp>
        <p:nvSpPr>
          <p:cNvPr id="120836"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1858"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1E2D19D0-4B6A-453C-B565-18E5E7E9F1C7}" type="slidenum">
              <a:rPr lang="en-GB" altLang="en-US"/>
              <a:pPr eaLnBrk="1" hangingPunct="1">
                <a:spcBef>
                  <a:spcPct val="0"/>
                </a:spcBef>
                <a:buFont typeface="StarSymbol" charset="0"/>
                <a:buNone/>
              </a:pPr>
              <a:t>49</a:t>
            </a:fld>
            <a:endParaRPr lang="en-GB" altLang="en-US" dirty="0"/>
          </a:p>
        </p:txBody>
      </p:sp>
      <p:sp>
        <p:nvSpPr>
          <p:cNvPr id="121859"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defTabSz="457200" eaLnBrk="1" hangingPunct="1">
              <a:lnSpc>
                <a:spcPct val="66000"/>
              </a:lnSpc>
              <a:spcBef>
                <a:spcPct val="0"/>
              </a:spcBef>
              <a:buClr>
                <a:srgbClr val="000000"/>
              </a:buClr>
              <a:buSzPct val="100000"/>
              <a:buFont typeface="Arial" charset="0"/>
              <a:buNone/>
            </a:pPr>
            <a:endParaRPr lang="en-IN" altLang="en-US" sz="1800" dirty="0" smtClean="0">
              <a:solidFill>
                <a:prstClr val="white"/>
              </a:solidFill>
              <a:latin typeface="Arial" charset="0"/>
              <a:cs typeface="Arial" charset="0"/>
            </a:endParaRPr>
          </a:p>
        </p:txBody>
      </p:sp>
      <p:sp>
        <p:nvSpPr>
          <p:cNvPr id="121860"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15 minutes for student reports</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8"/>
          <p:cNvSpPr>
            <a:spLocks noGrp="1" noChangeArrowheads="1"/>
          </p:cNvSpPr>
          <p:nvPr>
            <p:ph type="ftr" sz="quarter"/>
          </p:nvPr>
        </p:nvSpPr>
        <p:spPr>
          <a:xfrm>
            <a:off x="3956538" y="8830621"/>
            <a:ext cx="2110154" cy="20007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r>
              <a:rPr lang="en-US" altLang="en-US" dirty="0">
                <a:latin typeface="Arial" charset="0"/>
                <a:ea typeface="ＭＳ Ｐゴシック" charset="-128"/>
              </a:rPr>
              <a:t>© 2007 Carnegie Mellon University</a:t>
            </a:r>
            <a:endParaRPr lang="en-US" altLang="en-US" i="1" dirty="0">
              <a:ea typeface="ＭＳ Ｐゴシック" charset="-128"/>
            </a:endParaRPr>
          </a:p>
        </p:txBody>
      </p:sp>
      <p:sp>
        <p:nvSpPr>
          <p:cNvPr id="122883" name="Rectangle 2"/>
          <p:cNvSpPr>
            <a:spLocks noGrp="1" noRot="1" noChangeAspect="1" noChangeArrowheads="1" noTextEdit="1"/>
          </p:cNvSpPr>
          <p:nvPr>
            <p:ph type="sldImg"/>
          </p:nvPr>
        </p:nvSpPr>
        <p:spPr>
          <a:xfrm>
            <a:off x="1108075" y="698500"/>
            <a:ext cx="4630738" cy="3475038"/>
          </a:xfrm>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latin typeface="Arial" charset="0"/>
              <a:ea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8"/>
          <p:cNvSpPr>
            <a:spLocks noGrp="1" noChangeArrowheads="1"/>
          </p:cNvSpPr>
          <p:nvPr>
            <p:ph type="ftr" sz="quarter" idx="4"/>
          </p:nvPr>
        </p:nvSpPr>
        <p:spPr>
          <a:xfrm>
            <a:off x="3956538" y="8830621"/>
            <a:ext cx="2110154" cy="200077"/>
          </a:xfrm>
          <a:prstGeom prst="rect">
            <a:avLst/>
          </a:prstGeom>
          <a:noFill/>
        </p:spPr>
        <p:txBody>
          <a:bodyPr/>
          <a:lstStyle/>
          <a:p>
            <a:r>
              <a:rPr lang="en-US" dirty="0" smtClean="0">
                <a:latin typeface="Arial" pitchFamily="34" charset="0"/>
                <a:ea typeface="ＭＳ Ｐゴシック"/>
                <a:cs typeface="ＭＳ Ｐゴシック"/>
              </a:rPr>
              <a:t>© 2007 Carnegie Mellon University</a:t>
            </a:r>
            <a:endParaRPr lang="en-US" i="1" dirty="0" smtClean="0">
              <a:latin typeface="Times New Roman" pitchFamily="18" charset="0"/>
              <a:ea typeface="ＭＳ Ｐゴシック"/>
              <a:cs typeface="ＭＳ Ｐゴシック"/>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marL="190500" indent="-190500" eaLnBrk="1" hangingPunct="1"/>
            <a:endParaRPr lang="en-US" dirty="0" smtClean="0">
              <a:latin typeface="Arial" pitchFamily="34" charset="0"/>
              <a:ea typeface="ＭＳ Ｐゴシック"/>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3906"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46516BC6-9A21-4B59-8D5B-32F6A48B7746}" type="slidenum">
              <a:rPr lang="en-GB" altLang="en-US"/>
              <a:pPr eaLnBrk="1" hangingPunct="1">
                <a:spcBef>
                  <a:spcPct val="0"/>
                </a:spcBef>
                <a:buFont typeface="StarSymbol" charset="0"/>
                <a:buNone/>
              </a:pPr>
              <a:t>51</a:t>
            </a:fld>
            <a:endParaRPr lang="en-GB" altLang="en-US" dirty="0"/>
          </a:p>
        </p:txBody>
      </p:sp>
      <p:sp>
        <p:nvSpPr>
          <p:cNvPr id="123907"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defTabSz="457200" eaLnBrk="1" hangingPunct="1">
              <a:lnSpc>
                <a:spcPct val="66000"/>
              </a:lnSpc>
              <a:spcBef>
                <a:spcPct val="0"/>
              </a:spcBef>
              <a:buClr>
                <a:srgbClr val="000000"/>
              </a:buClr>
              <a:buSzPct val="100000"/>
              <a:buFont typeface="Arial" charset="0"/>
              <a:buNone/>
            </a:pPr>
            <a:endParaRPr lang="en-IN" altLang="en-US" sz="1800" dirty="0" smtClean="0">
              <a:solidFill>
                <a:prstClr val="white"/>
              </a:solidFill>
              <a:latin typeface="Arial" charset="0"/>
              <a:cs typeface="Arial" charset="0"/>
            </a:endParaRPr>
          </a:p>
        </p:txBody>
      </p:sp>
      <p:sp>
        <p:nvSpPr>
          <p:cNvPr id="123908"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US" altLang="en-US" sz="1200" b="0" i="0" u="none" strike="noStrike" kern="1200" cap="none" spc="0" normalizeH="0" baseline="0" noProof="0" dirty="0" smtClean="0">
                <a:ln>
                  <a:noFill/>
                </a:ln>
                <a:solidFill>
                  <a:srgbClr val="000000"/>
                </a:solidFill>
                <a:effectLst/>
                <a:uLnTx/>
                <a:uFillTx/>
                <a:latin typeface="Times New Roman" pitchFamily="18" charset="0"/>
              </a:rPr>
              <a:t>Initially, different stakeholders will likely have different opinions on which assets are important, and different opinions on the security goals. Therefore they should formally agree on a set of assets to be protected and a set of prioritized security goals for the project. Without overall security goals for the project, it is impossible to identify the priority and relevance of any security requirements that are generated.</a:t>
            </a:r>
          </a:p>
          <a:p>
            <a:endParaRPr lang="en-US" altLang="en-US" dirty="0"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4930"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C214F0CB-6081-494C-A9AC-894A58899706}" type="slidenum">
              <a:rPr lang="en-GB" altLang="en-US"/>
              <a:pPr eaLnBrk="1" hangingPunct="1">
                <a:spcBef>
                  <a:spcPct val="0"/>
                </a:spcBef>
                <a:buFont typeface="StarSymbol" charset="0"/>
                <a:buNone/>
              </a:pPr>
              <a:t>52</a:t>
            </a:fld>
            <a:endParaRPr lang="en-GB" altLang="en-US" dirty="0"/>
          </a:p>
        </p:txBody>
      </p:sp>
      <p:sp>
        <p:nvSpPr>
          <p:cNvPr id="124931"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defTabSz="457200" eaLnBrk="1" hangingPunct="1">
              <a:lnSpc>
                <a:spcPct val="66000"/>
              </a:lnSpc>
              <a:spcBef>
                <a:spcPct val="0"/>
              </a:spcBef>
              <a:buClr>
                <a:srgbClr val="000000"/>
              </a:buClr>
              <a:buSzPct val="100000"/>
              <a:buFont typeface="Arial" charset="0"/>
              <a:buNone/>
            </a:pPr>
            <a:endParaRPr lang="en-IN" altLang="en-US" sz="1800" dirty="0" smtClean="0">
              <a:solidFill>
                <a:prstClr val="white"/>
              </a:solidFill>
              <a:latin typeface="Arial" charset="0"/>
              <a:cs typeface="Arial" charset="0"/>
            </a:endParaRPr>
          </a:p>
        </p:txBody>
      </p:sp>
      <p:sp>
        <p:nvSpPr>
          <p:cNvPr id="124932"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US" altLang="en-US" sz="1200" b="0" i="0" u="none" strike="noStrike" kern="1200" cap="none" spc="0" normalizeH="0" baseline="0" noProof="0" dirty="0" smtClean="0">
                <a:ln>
                  <a:noFill/>
                </a:ln>
                <a:solidFill>
                  <a:srgbClr val="000000"/>
                </a:solidFill>
                <a:effectLst/>
                <a:uLnTx/>
                <a:uFillTx/>
                <a:latin typeface="Times New Roman" pitchFamily="18" charset="0"/>
              </a:rPr>
              <a:t>Identify a </a:t>
            </a:r>
            <a:r>
              <a:rPr kumimoji="0" lang="en-US" altLang="en-US" sz="1200" b="1" i="0" u="none" strike="noStrike" kern="1200" cap="none" spc="0" normalizeH="0" baseline="0" noProof="0" dirty="0" smtClean="0">
                <a:ln>
                  <a:noFill/>
                </a:ln>
                <a:solidFill>
                  <a:srgbClr val="000000"/>
                </a:solidFill>
                <a:effectLst/>
                <a:uLnTx/>
                <a:uFillTx/>
                <a:latin typeface="Times New Roman" pitchFamily="18" charset="0"/>
              </a:rPr>
              <a:t>single</a:t>
            </a:r>
            <a:r>
              <a:rPr kumimoji="0" lang="en-US" altLang="en-US" sz="1200" b="0" i="0" u="none" strike="noStrike" kern="1200" cap="none" spc="0" normalizeH="0" baseline="0" noProof="0" dirty="0" smtClean="0">
                <a:ln>
                  <a:noFill/>
                </a:ln>
                <a:solidFill>
                  <a:srgbClr val="000000"/>
                </a:solidFill>
                <a:effectLst/>
                <a:uLnTx/>
                <a:uFillTx/>
                <a:latin typeface="Times New Roman" pitchFamily="18" charset="0"/>
              </a:rPr>
              <a:t> business goal for the project and several prioritized security goals.</a:t>
            </a:r>
          </a:p>
          <a:p>
            <a:endParaRPr lang="en-US" altLang="en-US" dirty="0"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5954"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33C39244-C03D-4308-AFFE-07CD1F6F9DD8}" type="slidenum">
              <a:rPr lang="en-GB" altLang="en-US"/>
              <a:pPr eaLnBrk="1" hangingPunct="1">
                <a:spcBef>
                  <a:spcPct val="0"/>
                </a:spcBef>
                <a:buFont typeface="StarSymbol" charset="0"/>
                <a:buNone/>
              </a:pPr>
              <a:t>53</a:t>
            </a:fld>
            <a:endParaRPr lang="en-GB" altLang="en-US" dirty="0"/>
          </a:p>
        </p:txBody>
      </p:sp>
      <p:sp>
        <p:nvSpPr>
          <p:cNvPr id="125955"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defTabSz="457200" eaLnBrk="1" hangingPunct="1">
              <a:lnSpc>
                <a:spcPct val="66000"/>
              </a:lnSpc>
              <a:spcBef>
                <a:spcPct val="0"/>
              </a:spcBef>
              <a:buClr>
                <a:srgbClr val="000000"/>
              </a:buClr>
              <a:buSzPct val="100000"/>
              <a:buFont typeface="Arial" charset="0"/>
              <a:buNone/>
            </a:pPr>
            <a:endParaRPr lang="en-IN" altLang="en-US" sz="1800" dirty="0" smtClean="0">
              <a:solidFill>
                <a:prstClr val="white"/>
              </a:solidFill>
              <a:latin typeface="Arial" charset="0"/>
              <a:cs typeface="Arial" charset="0"/>
            </a:endParaRPr>
          </a:p>
        </p:txBody>
      </p:sp>
      <p:sp>
        <p:nvSpPr>
          <p:cNvPr id="125956"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6978"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364C8F81-306D-43B9-81D8-8E323F72FE54}" type="slidenum">
              <a:rPr lang="en-GB" altLang="en-US"/>
              <a:pPr eaLnBrk="1" hangingPunct="1">
                <a:spcBef>
                  <a:spcPct val="0"/>
                </a:spcBef>
                <a:buFont typeface="StarSymbol" charset="0"/>
                <a:buNone/>
              </a:pPr>
              <a:t>54</a:t>
            </a:fld>
            <a:endParaRPr lang="en-GB" altLang="en-US" dirty="0"/>
          </a:p>
        </p:txBody>
      </p:sp>
      <p:sp>
        <p:nvSpPr>
          <p:cNvPr id="126979"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defTabSz="457200" eaLnBrk="1" hangingPunct="1">
              <a:lnSpc>
                <a:spcPct val="66000"/>
              </a:lnSpc>
              <a:spcBef>
                <a:spcPct val="0"/>
              </a:spcBef>
              <a:buClr>
                <a:srgbClr val="000000"/>
              </a:buClr>
              <a:buSzPct val="100000"/>
              <a:buFont typeface="Arial" charset="0"/>
              <a:buNone/>
            </a:pPr>
            <a:endParaRPr lang="en-IN" altLang="en-US" sz="1800" dirty="0" smtClean="0">
              <a:solidFill>
                <a:prstClr val="white"/>
              </a:solidFill>
              <a:latin typeface="Arial" charset="0"/>
              <a:cs typeface="Arial" charset="0"/>
            </a:endParaRPr>
          </a:p>
        </p:txBody>
      </p:sp>
      <p:sp>
        <p:nvSpPr>
          <p:cNvPr id="126980"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8002"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5221BBA9-4D98-4761-9456-C3CA9C3DBC57}" type="slidenum">
              <a:rPr lang="en-GB" altLang="en-US"/>
              <a:pPr eaLnBrk="1" hangingPunct="1">
                <a:spcBef>
                  <a:spcPct val="0"/>
                </a:spcBef>
                <a:buFont typeface="StarSymbol" charset="0"/>
                <a:buNone/>
              </a:pPr>
              <a:t>55</a:t>
            </a:fld>
            <a:endParaRPr lang="en-GB" altLang="en-US" dirty="0"/>
          </a:p>
        </p:txBody>
      </p:sp>
      <p:sp>
        <p:nvSpPr>
          <p:cNvPr id="128003"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defTabSz="457200" eaLnBrk="1" hangingPunct="1">
              <a:lnSpc>
                <a:spcPct val="66000"/>
              </a:lnSpc>
              <a:spcBef>
                <a:spcPct val="0"/>
              </a:spcBef>
              <a:buClr>
                <a:srgbClr val="000000"/>
              </a:buClr>
              <a:buSzPct val="100000"/>
              <a:buFont typeface="Arial" charset="0"/>
              <a:buNone/>
            </a:pPr>
            <a:endParaRPr lang="en-IN" altLang="en-US" sz="1800" dirty="0" smtClean="0">
              <a:solidFill>
                <a:prstClr val="white"/>
              </a:solidFill>
              <a:latin typeface="Arial" charset="0"/>
              <a:cs typeface="Arial" charset="0"/>
            </a:endParaRPr>
          </a:p>
        </p:txBody>
      </p:sp>
      <p:sp>
        <p:nvSpPr>
          <p:cNvPr id="128004"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US" altLang="en-US" sz="1200" b="1" i="0" u="none" strike="noStrike" kern="1200" cap="none" spc="0" normalizeH="0" baseline="0" noProof="0" dirty="0" smtClean="0">
                <a:ln>
                  <a:noFill/>
                </a:ln>
                <a:solidFill>
                  <a:srgbClr val="000000"/>
                </a:solidFill>
                <a:effectLst/>
                <a:uLnTx/>
                <a:uFillTx/>
                <a:latin typeface="Times New Roman" pitchFamily="18" charset="0"/>
              </a:rPr>
              <a:t>REMEMBER</a:t>
            </a:r>
            <a:r>
              <a:rPr kumimoji="0" lang="en-US" altLang="en-US" sz="1200" b="0" i="0" u="none" strike="noStrike" kern="1200" cap="none" spc="0" normalizeH="0" baseline="0" noProof="0" dirty="0" smtClean="0">
                <a:ln>
                  <a:noFill/>
                </a:ln>
                <a:solidFill>
                  <a:srgbClr val="000000"/>
                </a:solidFill>
                <a:effectLst/>
                <a:uLnTx/>
                <a:uFillTx/>
                <a:latin typeface="Times New Roman" pitchFamily="18" charset="0"/>
              </a:rPr>
              <a:t>: Generate security goals, not requirements or recommendations. System should describe a future desirable state and not what a specific system must do.</a:t>
            </a:r>
          </a:p>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US" altLang="en-US" sz="1200" b="1" i="0" u="none" strike="noStrike" kern="1200" cap="none" spc="0" normalizeH="0" baseline="0" noProof="0" dirty="0" smtClean="0">
                <a:ln>
                  <a:noFill/>
                </a:ln>
                <a:solidFill>
                  <a:srgbClr val="000000"/>
                </a:solidFill>
                <a:effectLst/>
                <a:uLnTx/>
                <a:uFillTx/>
                <a:latin typeface="Times New Roman" pitchFamily="18" charset="0"/>
              </a:rPr>
              <a:t>Goal </a:t>
            </a:r>
            <a:r>
              <a:rPr kumimoji="0" lang="en-US" altLang="en-US" sz="1200" b="0" i="0" u="none" strike="noStrike" kern="1200" cap="none" spc="0" normalizeH="0" baseline="0" noProof="0" dirty="0" smtClean="0">
                <a:ln>
                  <a:noFill/>
                </a:ln>
                <a:solidFill>
                  <a:srgbClr val="000000"/>
                </a:solidFill>
                <a:effectLst/>
                <a:uLnTx/>
                <a:uFillTx/>
                <a:latin typeface="Times New Roman" pitchFamily="18" charset="0"/>
              </a:rPr>
              <a:t>: Future desirable state.</a:t>
            </a:r>
          </a:p>
          <a:p>
            <a:endParaRPr lang="en-US" altLang="en-US" dirty="0"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9026"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7BCC823A-728E-462B-AF50-86C7CAE8BE69}" type="slidenum">
              <a:rPr lang="en-GB" altLang="en-US"/>
              <a:pPr eaLnBrk="1" hangingPunct="1">
                <a:spcBef>
                  <a:spcPct val="0"/>
                </a:spcBef>
                <a:buFont typeface="StarSymbol" charset="0"/>
                <a:buNone/>
              </a:pPr>
              <a:t>56</a:t>
            </a:fld>
            <a:endParaRPr lang="en-GB" altLang="en-US" dirty="0"/>
          </a:p>
        </p:txBody>
      </p:sp>
      <p:sp>
        <p:nvSpPr>
          <p:cNvPr id="129027" name="Text Box 2"/>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defTabSz="457200" eaLnBrk="1" hangingPunct="1">
              <a:lnSpc>
                <a:spcPct val="66000"/>
              </a:lnSpc>
              <a:spcBef>
                <a:spcPct val="0"/>
              </a:spcBef>
              <a:buClr>
                <a:srgbClr val="000000"/>
              </a:buClr>
              <a:buSzPct val="100000"/>
              <a:buFont typeface="Arial" charset="0"/>
              <a:buNone/>
            </a:pPr>
            <a:endParaRPr lang="en-IN" altLang="en-US" sz="1800" dirty="0" smtClean="0">
              <a:solidFill>
                <a:prstClr val="white"/>
              </a:solidFill>
              <a:latin typeface="Arial" charset="0"/>
              <a:cs typeface="Arial" charset="0"/>
            </a:endParaRPr>
          </a:p>
        </p:txBody>
      </p:sp>
      <p:sp>
        <p:nvSpPr>
          <p:cNvPr id="129028" name="Rectangle 3"/>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US" altLang="en-US" sz="1200" b="1" i="0" u="none" strike="noStrike" kern="1200" cap="none" spc="0" normalizeH="0" baseline="0" noProof="0" dirty="0" smtClean="0">
                <a:ln>
                  <a:noFill/>
                </a:ln>
                <a:solidFill>
                  <a:srgbClr val="000000"/>
                </a:solidFill>
                <a:effectLst/>
                <a:uLnTx/>
                <a:uFillTx/>
                <a:latin typeface="Times New Roman" pitchFamily="18" charset="0"/>
                <a:ea typeface="ＭＳ Ｐゴシック" pitchFamily="1" charset="-128"/>
              </a:rPr>
              <a:t>Requirement</a:t>
            </a:r>
            <a:r>
              <a:rPr kumimoji="0" lang="en-US" altLang="en-US" sz="1200" b="0" i="0" u="none" strike="noStrike" kern="1200" cap="none" spc="0" normalizeH="0" baseline="0" noProof="0" dirty="0" smtClean="0">
                <a:ln>
                  <a:noFill/>
                </a:ln>
                <a:solidFill>
                  <a:srgbClr val="000000"/>
                </a:solidFill>
                <a:effectLst/>
                <a:uLnTx/>
                <a:uFillTx/>
                <a:latin typeface="Times New Roman" pitchFamily="18" charset="0"/>
                <a:ea typeface="ＭＳ Ｐゴシック" pitchFamily="1" charset="-128"/>
              </a:rPr>
              <a:t>: What the system must do.</a:t>
            </a:r>
          </a:p>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US" altLang="en-US" sz="1200" b="1" i="0" u="none" strike="noStrike" kern="1200" cap="none" spc="0" normalizeH="0" baseline="0" noProof="0" dirty="0" smtClean="0">
                <a:ln>
                  <a:noFill/>
                </a:ln>
                <a:solidFill>
                  <a:srgbClr val="000000"/>
                </a:solidFill>
                <a:effectLst/>
                <a:uLnTx/>
                <a:uFillTx/>
                <a:latin typeface="Times New Roman" pitchFamily="18" charset="0"/>
                <a:ea typeface="ＭＳ Ｐゴシック" pitchFamily="1" charset="-128"/>
              </a:rPr>
              <a:t>Recommendation</a:t>
            </a:r>
            <a:r>
              <a:rPr kumimoji="0" lang="en-US" altLang="en-US" sz="1200" b="0" i="0" u="none" strike="noStrike" kern="1200" cap="none" spc="0" normalizeH="0" baseline="0" noProof="0" dirty="0" smtClean="0">
                <a:ln>
                  <a:noFill/>
                </a:ln>
                <a:solidFill>
                  <a:srgbClr val="000000"/>
                </a:solidFill>
                <a:effectLst/>
                <a:uLnTx/>
                <a:uFillTx/>
                <a:latin typeface="Times New Roman" pitchFamily="18" charset="0"/>
                <a:ea typeface="ＭＳ Ｐゴシック" pitchFamily="1" charset="-128"/>
              </a:rPr>
              <a:t>: What the system should ideally do.</a:t>
            </a: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0050"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035D043F-9B32-422E-BC61-3BCAD02FDB39}" type="slidenum">
              <a:rPr lang="en-GB" altLang="en-US"/>
              <a:pPr eaLnBrk="1" hangingPunct="1">
                <a:spcBef>
                  <a:spcPct val="0"/>
                </a:spcBef>
                <a:buFont typeface="StarSymbol" charset="0"/>
                <a:buNone/>
              </a:pPr>
              <a:t>57</a:t>
            </a:fld>
            <a:endParaRPr lang="en-GB" altLang="en-US" dirty="0"/>
          </a:p>
        </p:txBody>
      </p:sp>
      <p:sp>
        <p:nvSpPr>
          <p:cNvPr id="130051"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defTabSz="457200" eaLnBrk="1" hangingPunct="1">
              <a:lnSpc>
                <a:spcPct val="66000"/>
              </a:lnSpc>
              <a:spcBef>
                <a:spcPct val="0"/>
              </a:spcBef>
              <a:buClr>
                <a:srgbClr val="000000"/>
              </a:buClr>
              <a:buSzPct val="100000"/>
              <a:buFont typeface="Arial" charset="0"/>
              <a:buNone/>
            </a:pPr>
            <a:endParaRPr lang="en-IN" altLang="en-US" sz="1800" dirty="0" smtClean="0">
              <a:solidFill>
                <a:prstClr val="white"/>
              </a:solidFill>
              <a:latin typeface="Arial" charset="0"/>
              <a:cs typeface="Arial" charset="0"/>
            </a:endParaRPr>
          </a:p>
        </p:txBody>
      </p:sp>
      <p:sp>
        <p:nvSpPr>
          <p:cNvPr id="130052"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US" altLang="en-US" sz="1200" b="0" i="0" u="none" strike="noStrike" kern="1200" cap="none" spc="0" normalizeH="0" baseline="0" noProof="0" dirty="0" smtClean="0">
                <a:ln>
                  <a:noFill/>
                </a:ln>
                <a:solidFill>
                  <a:srgbClr val="000000"/>
                </a:solidFill>
                <a:effectLst/>
                <a:uLnTx/>
                <a:uFillTx/>
                <a:latin typeface="Times New Roman" pitchFamily="18" charset="0"/>
              </a:rPr>
              <a:t>Once the goals of the various stakeholders have been identified, they must be prioritized. In the absence of consensus, an executive decision may be needed to prioritize the goals. Why? Different stakeholders have different goals and priorities.</a:t>
            </a:r>
          </a:p>
          <a:p>
            <a:endParaRPr lang="en-US" altLang="en-US" dirty="0"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1074"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3B16C603-C526-4AFB-9036-53FE8E3D8EBB}" type="slidenum">
              <a:rPr lang="en-GB" altLang="en-US"/>
              <a:pPr eaLnBrk="1" hangingPunct="1">
                <a:spcBef>
                  <a:spcPct val="0"/>
                </a:spcBef>
                <a:buFont typeface="StarSymbol" charset="0"/>
                <a:buNone/>
              </a:pPr>
              <a:t>58</a:t>
            </a:fld>
            <a:endParaRPr lang="en-GB" altLang="en-US" dirty="0"/>
          </a:p>
        </p:txBody>
      </p:sp>
      <p:sp>
        <p:nvSpPr>
          <p:cNvPr id="131075"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defTabSz="457200" eaLnBrk="1" hangingPunct="1">
              <a:lnSpc>
                <a:spcPct val="66000"/>
              </a:lnSpc>
              <a:spcBef>
                <a:spcPct val="0"/>
              </a:spcBef>
              <a:buClr>
                <a:srgbClr val="000000"/>
              </a:buClr>
              <a:buSzPct val="100000"/>
              <a:buFont typeface="Arial" charset="0"/>
              <a:buNone/>
            </a:pPr>
            <a:endParaRPr lang="en-IN" altLang="en-US" sz="1800" dirty="0" smtClean="0">
              <a:solidFill>
                <a:prstClr val="white"/>
              </a:solidFill>
              <a:latin typeface="Arial" charset="0"/>
              <a:cs typeface="Arial" charset="0"/>
            </a:endParaRPr>
          </a:p>
        </p:txBody>
      </p:sp>
      <p:sp>
        <p:nvSpPr>
          <p:cNvPr id="131076"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US" altLang="en-US" sz="1200" b="0" i="0" u="none" strike="noStrike" kern="1200" cap="none" spc="0" normalizeH="0" baseline="0" noProof="0" dirty="0" smtClean="0">
                <a:ln>
                  <a:noFill/>
                </a:ln>
                <a:solidFill>
                  <a:srgbClr val="000000"/>
                </a:solidFill>
                <a:effectLst/>
                <a:uLnTx/>
                <a:uFillTx/>
                <a:latin typeface="Times New Roman" pitchFamily="18" charset="0"/>
              </a:rPr>
              <a:t>RE Team responsibilities:</a:t>
            </a:r>
          </a:p>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GB" altLang="en-US" sz="1200" b="0" i="0" u="none" strike="noStrike" kern="1200" cap="none" spc="0" normalizeH="0" baseline="0" noProof="0" dirty="0" smtClean="0">
                <a:ln>
                  <a:noFill/>
                </a:ln>
                <a:solidFill>
                  <a:srgbClr val="000000"/>
                </a:solidFill>
                <a:effectLst/>
                <a:uLnTx/>
                <a:uFillTx/>
                <a:latin typeface="Times New Roman" pitchFamily="18" charset="0"/>
              </a:rPr>
              <a:t>Conducting brainstorming session with stakeholders</a:t>
            </a:r>
          </a:p>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GB" altLang="en-US" sz="1200" b="0" i="0" u="none" strike="noStrike" kern="1200" cap="none" spc="0" normalizeH="0" baseline="0" noProof="0" dirty="0" smtClean="0">
                <a:ln>
                  <a:noFill/>
                </a:ln>
                <a:solidFill>
                  <a:srgbClr val="000000"/>
                </a:solidFill>
                <a:effectLst/>
                <a:uLnTx/>
                <a:uFillTx/>
                <a:latin typeface="Times New Roman" pitchFamily="18" charset="0"/>
              </a:rPr>
              <a:t>Review of and feedback on stakeholders’ business and security goals</a:t>
            </a:r>
          </a:p>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GB" altLang="en-US" sz="1200" b="0" i="0" u="none" strike="noStrike" kern="1200" cap="none" spc="0" normalizeH="0" baseline="0" noProof="0" dirty="0" smtClean="0">
                <a:ln>
                  <a:noFill/>
                </a:ln>
                <a:solidFill>
                  <a:srgbClr val="000000"/>
                </a:solidFill>
                <a:effectLst/>
                <a:uLnTx/>
                <a:uFillTx/>
                <a:latin typeface="Times New Roman" pitchFamily="18" charset="0"/>
              </a:rPr>
              <a:t>Prioritizing goals with stakeholder team</a:t>
            </a:r>
          </a:p>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GB" altLang="en-US" sz="1200" b="0" i="0" u="none" strike="noStrike" kern="1200" cap="none" spc="0" normalizeH="0" baseline="0" noProof="0" dirty="0" smtClean="0">
                <a:ln>
                  <a:noFill/>
                </a:ln>
                <a:solidFill>
                  <a:srgbClr val="000000"/>
                </a:solidFill>
                <a:effectLst/>
                <a:uLnTx/>
                <a:uFillTx/>
                <a:latin typeface="Times New Roman" pitchFamily="18" charset="0"/>
              </a:rPr>
              <a:t>Documenting and sharing final business goals and corresponding security goals</a:t>
            </a:r>
            <a:endParaRPr kumimoji="0" lang="en-US" altLang="en-US" sz="1200" b="0" i="0" u="none" strike="noStrike" kern="1200" cap="none" spc="0" normalizeH="0" baseline="0" noProof="0" dirty="0" smtClean="0">
              <a:ln>
                <a:noFill/>
              </a:ln>
              <a:solidFill>
                <a:srgbClr val="000000"/>
              </a:solidFill>
              <a:effectLst/>
              <a:uLnTx/>
              <a:uFillTx/>
              <a:latin typeface="Times New Roman" pitchFamily="18" charset="0"/>
            </a:endParaRPr>
          </a:p>
          <a:p>
            <a:endParaRPr lang="en-US" altLang="en-US" dirty="0"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2098"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ED6F91CD-B073-4911-A5CF-F34EE910F8D9}" type="slidenum">
              <a:rPr lang="en-GB" altLang="en-US"/>
              <a:pPr eaLnBrk="1" hangingPunct="1">
                <a:spcBef>
                  <a:spcPct val="0"/>
                </a:spcBef>
                <a:buFont typeface="StarSymbol" charset="0"/>
                <a:buNone/>
              </a:pPr>
              <a:t>59</a:t>
            </a:fld>
            <a:endParaRPr lang="en-GB" altLang="en-US" dirty="0"/>
          </a:p>
        </p:txBody>
      </p:sp>
      <p:sp>
        <p:nvSpPr>
          <p:cNvPr id="132099"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defTabSz="457200" eaLnBrk="1" hangingPunct="1">
              <a:lnSpc>
                <a:spcPct val="66000"/>
              </a:lnSpc>
              <a:spcBef>
                <a:spcPct val="0"/>
              </a:spcBef>
              <a:buClr>
                <a:srgbClr val="000000"/>
              </a:buClr>
              <a:buSzPct val="100000"/>
              <a:buFont typeface="Arial" charset="0"/>
              <a:buNone/>
            </a:pPr>
            <a:endParaRPr lang="en-IN" altLang="en-US" sz="1800" dirty="0" smtClean="0">
              <a:solidFill>
                <a:prstClr val="white"/>
              </a:solidFill>
              <a:latin typeface="Arial" charset="0"/>
              <a:cs typeface="Arial" charset="0"/>
            </a:endParaRPr>
          </a:p>
        </p:txBody>
      </p:sp>
      <p:sp>
        <p:nvSpPr>
          <p:cNvPr id="132100"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US" altLang="en-US" sz="1200" b="0" i="0" u="none" strike="noStrike" kern="1200" cap="none" spc="0" normalizeH="0" baseline="0" noProof="0" dirty="0" smtClean="0">
                <a:ln>
                  <a:noFill/>
                </a:ln>
                <a:solidFill>
                  <a:srgbClr val="000000"/>
                </a:solidFill>
                <a:effectLst/>
                <a:uLnTx/>
                <a:uFillTx/>
                <a:latin typeface="Times New Roman" pitchFamily="18" charset="0"/>
              </a:rPr>
              <a:t>The security goals of the project must be in clear support of the project’s overall business goal, which also must be identified and enumerated in this step.</a:t>
            </a:r>
          </a:p>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US" altLang="en-US" sz="1200" b="0" i="0" u="none" strike="noStrike" kern="1200" cap="none" spc="0" normalizeH="0" baseline="0" noProof="0" dirty="0" smtClean="0">
                <a:ln>
                  <a:noFill/>
                </a:ln>
                <a:solidFill>
                  <a:srgbClr val="000000"/>
                </a:solidFill>
                <a:effectLst/>
                <a:uLnTx/>
                <a:uFillTx/>
                <a:latin typeface="Times New Roman" pitchFamily="18" charset="0"/>
              </a:rPr>
              <a:t>Stakeholder responsibilities:</a:t>
            </a:r>
          </a:p>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US" altLang="en-US" sz="1200" b="0" i="0" u="none" strike="noStrike" kern="1200" cap="none" spc="0" normalizeH="0" baseline="0" noProof="0" dirty="0" smtClean="0">
                <a:ln>
                  <a:noFill/>
                </a:ln>
                <a:solidFill>
                  <a:srgbClr val="000000"/>
                </a:solidFill>
                <a:effectLst/>
                <a:uLnTx/>
                <a:uFillTx/>
                <a:latin typeface="Times New Roman" pitchFamily="18" charset="0"/>
              </a:rPr>
              <a:t>--Identify assets to be protected</a:t>
            </a:r>
          </a:p>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GB" altLang="en-US" sz="1200" b="0" i="0" u="none" strike="noStrike" kern="1200" cap="none" spc="0" normalizeH="0" baseline="0" noProof="0" dirty="0" smtClean="0">
                <a:ln>
                  <a:noFill/>
                </a:ln>
                <a:solidFill>
                  <a:srgbClr val="000000"/>
                </a:solidFill>
                <a:effectLst/>
                <a:uLnTx/>
                <a:uFillTx/>
                <a:latin typeface="Times New Roman" pitchFamily="18" charset="0"/>
              </a:rPr>
              <a:t>--Identify a single business goal</a:t>
            </a:r>
          </a:p>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GB" altLang="en-US" sz="1200" b="0" i="0" u="none" strike="noStrike" kern="1200" cap="none" spc="0" normalizeH="0" baseline="0" noProof="0" dirty="0" smtClean="0">
                <a:ln>
                  <a:noFill/>
                </a:ln>
                <a:solidFill>
                  <a:srgbClr val="000000"/>
                </a:solidFill>
                <a:effectLst/>
                <a:uLnTx/>
                <a:uFillTx/>
                <a:latin typeface="Times New Roman" pitchFamily="18" charset="0"/>
              </a:rPr>
              <a:t>--Create security goals that support the business goal</a:t>
            </a:r>
          </a:p>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GB" altLang="en-US" sz="1200" b="0" i="0" u="none" strike="noStrike" kern="1200" cap="none" spc="0" normalizeH="0" baseline="0" noProof="0" dirty="0" smtClean="0">
                <a:ln>
                  <a:noFill/>
                </a:ln>
                <a:solidFill>
                  <a:srgbClr val="000000"/>
                </a:solidFill>
                <a:effectLst/>
                <a:uLnTx/>
                <a:uFillTx/>
                <a:latin typeface="Times New Roman" pitchFamily="18" charset="0"/>
              </a:rPr>
              <a:t>--Prioritize security goals with RE team</a:t>
            </a:r>
          </a:p>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GB" altLang="en-US" sz="1200" b="0" i="0" u="none" strike="noStrike" kern="1200" cap="none" spc="0" normalizeH="0" baseline="0" noProof="0" dirty="0" smtClean="0">
                <a:ln>
                  <a:noFill/>
                </a:ln>
                <a:solidFill>
                  <a:srgbClr val="000000"/>
                </a:solidFill>
                <a:effectLst/>
                <a:uLnTx/>
                <a:uFillTx/>
                <a:latin typeface="Times New Roman" pitchFamily="18" charset="0"/>
              </a:rPr>
              <a:t>--Provide goals to RE team for review</a:t>
            </a:r>
          </a:p>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GB" altLang="en-US" sz="1200" b="0" i="0" u="none" strike="noStrike" kern="1200" cap="none" spc="0" normalizeH="0" baseline="0" noProof="0" dirty="0" smtClean="0">
                <a:ln>
                  <a:noFill/>
                </a:ln>
                <a:solidFill>
                  <a:srgbClr val="000000"/>
                </a:solidFill>
                <a:effectLst/>
                <a:uLnTx/>
                <a:uFillTx/>
                <a:latin typeface="Times New Roman" pitchFamily="18" charset="0"/>
              </a:rPr>
              <a:t>--Maintain current set of goals if they change over time</a:t>
            </a:r>
            <a:endParaRPr kumimoji="0" lang="en-US" altLang="en-US" sz="1200" b="0" i="0" u="none" strike="noStrike" kern="1200" cap="none" spc="0" normalizeH="0" baseline="0" noProof="0" dirty="0" smtClean="0">
              <a:ln>
                <a:noFill/>
              </a:ln>
              <a:solidFill>
                <a:srgbClr val="000000"/>
              </a:solidFill>
              <a:effectLst/>
              <a:uLnTx/>
              <a:uFillTx/>
              <a:latin typeface="Times New Roman" pitchFamily="18" charset="0"/>
            </a:endParaRPr>
          </a:p>
          <a:p>
            <a:endParaRPr lang="en-US" altLang="en-US" dirty="0"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22"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6C7A3E6F-D0E5-43DF-AA03-DB549DD2F63F}" type="slidenum">
              <a:rPr lang="en-GB" altLang="en-US"/>
              <a:pPr eaLnBrk="1" hangingPunct="1">
                <a:spcBef>
                  <a:spcPct val="0"/>
                </a:spcBef>
                <a:buFont typeface="StarSymbol" charset="0"/>
                <a:buNone/>
              </a:pPr>
              <a:t>60</a:t>
            </a:fld>
            <a:endParaRPr lang="en-GB" altLang="en-US" dirty="0"/>
          </a:p>
        </p:txBody>
      </p:sp>
      <p:sp>
        <p:nvSpPr>
          <p:cNvPr id="133123"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defTabSz="457200" eaLnBrk="1" hangingPunct="1">
              <a:lnSpc>
                <a:spcPct val="66000"/>
              </a:lnSpc>
              <a:spcBef>
                <a:spcPct val="0"/>
              </a:spcBef>
              <a:buClr>
                <a:srgbClr val="000000"/>
              </a:buClr>
              <a:buSzPct val="100000"/>
              <a:buFont typeface="Arial" charset="0"/>
              <a:buNone/>
            </a:pPr>
            <a:endParaRPr lang="en-IN" altLang="en-US" sz="1800" dirty="0" smtClean="0">
              <a:solidFill>
                <a:prstClr val="white"/>
              </a:solidFill>
              <a:latin typeface="Arial" charset="0"/>
              <a:cs typeface="Arial" charset="0"/>
            </a:endParaRPr>
          </a:p>
        </p:txBody>
      </p:sp>
      <p:sp>
        <p:nvSpPr>
          <p:cNvPr id="133124"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GB" altLang="en-US" sz="1200" b="0" i="0" u="none" strike="noStrike" kern="1200" cap="none" spc="0" normalizeH="0" baseline="0" noProof="0" dirty="0" smtClean="0">
                <a:ln>
                  <a:noFill/>
                </a:ln>
                <a:solidFill>
                  <a:srgbClr val="000000"/>
                </a:solidFill>
                <a:effectLst/>
                <a:uLnTx/>
                <a:uFillTx/>
                <a:latin typeface="Times New Roman" pitchFamily="18" charset="0"/>
              </a:rPr>
              <a:t>Exit criteria: documented assets, business goal, and several security goals</a:t>
            </a:r>
          </a:p>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kumimoji="0" lang="en-US" altLang="en-US" sz="1200" b="0" i="0" u="none" strike="noStrike" kern="1200" cap="none" spc="0" normalizeH="0" baseline="0" noProof="0" dirty="0" smtClean="0">
              <a:ln>
                <a:noFill/>
              </a:ln>
              <a:solidFill>
                <a:srgbClr val="000000"/>
              </a:solidFill>
              <a:effectLst/>
              <a:uLnTx/>
              <a:uFillTx/>
              <a:latin typeface="Times New Roman" pitchFamily="18" charset="0"/>
            </a:endParaRPr>
          </a:p>
          <a:p>
            <a:pPr marL="0" marR="0" lvl="0" indent="0" algn="l" defTabSz="457200"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kumimoji="0" lang="en-US" altLang="en-US" sz="1200" b="0" i="0" u="none" strike="noStrike" kern="1200" cap="none" spc="0" normalizeH="0" baseline="0" noProof="0" dirty="0" smtClean="0">
                <a:ln>
                  <a:noFill/>
                </a:ln>
                <a:solidFill>
                  <a:srgbClr val="000000"/>
                </a:solidFill>
                <a:effectLst/>
                <a:uLnTx/>
                <a:uFillTx/>
                <a:latin typeface="Times New Roman" pitchFamily="18" charset="0"/>
              </a:rPr>
              <a:t>The establishment of security goals scopes the rest of the SQUARE process.</a:t>
            </a:r>
          </a:p>
          <a:p>
            <a:endParaRPr lang="en-US" alt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8"/>
          <p:cNvSpPr>
            <a:spLocks noGrp="1" noChangeArrowheads="1"/>
          </p:cNvSpPr>
          <p:nvPr>
            <p:ph type="ftr" sz="quarter" idx="4"/>
          </p:nvPr>
        </p:nvSpPr>
        <p:spPr>
          <a:xfrm>
            <a:off x="3956538" y="8830621"/>
            <a:ext cx="2110154" cy="200077"/>
          </a:xfrm>
          <a:prstGeom prst="rect">
            <a:avLst/>
          </a:prstGeom>
          <a:noFill/>
        </p:spPr>
        <p:txBody>
          <a:bodyPr/>
          <a:lstStyle/>
          <a:p>
            <a:r>
              <a:rPr lang="en-US" dirty="0" smtClean="0">
                <a:latin typeface="Arial" pitchFamily="34" charset="0"/>
                <a:ea typeface="ＭＳ Ｐゴシック"/>
                <a:cs typeface="ＭＳ Ｐゴシック"/>
              </a:rPr>
              <a:t>© 2007 Carnegie Mellon University</a:t>
            </a:r>
            <a:endParaRPr lang="en-US" i="1" dirty="0" smtClean="0">
              <a:latin typeface="Times New Roman" pitchFamily="18" charset="0"/>
              <a:ea typeface="ＭＳ Ｐゴシック"/>
              <a:cs typeface="ＭＳ Ｐゴシック"/>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US" dirty="0" smtClean="0">
              <a:latin typeface="Arial" pitchFamily="34" charset="0"/>
              <a:ea typeface="ＭＳ Ｐゴシック"/>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4146"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E412C94D-115F-4B81-9506-3C33DB3E6D5F}" type="slidenum">
              <a:rPr lang="en-GB" altLang="en-US"/>
              <a:pPr eaLnBrk="1" hangingPunct="1">
                <a:spcBef>
                  <a:spcPct val="0"/>
                </a:spcBef>
                <a:buFont typeface="StarSymbol" charset="0"/>
                <a:buNone/>
              </a:pPr>
              <a:t>61</a:t>
            </a:fld>
            <a:endParaRPr lang="en-GB" altLang="en-US" dirty="0"/>
          </a:p>
        </p:txBody>
      </p:sp>
      <p:sp>
        <p:nvSpPr>
          <p:cNvPr id="134147"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defTabSz="457200" eaLnBrk="1" hangingPunct="1">
              <a:lnSpc>
                <a:spcPct val="66000"/>
              </a:lnSpc>
              <a:spcBef>
                <a:spcPct val="0"/>
              </a:spcBef>
              <a:buClr>
                <a:srgbClr val="000000"/>
              </a:buClr>
              <a:buSzPct val="100000"/>
              <a:buFont typeface="Arial" charset="0"/>
              <a:buNone/>
            </a:pPr>
            <a:endParaRPr lang="en-IN" altLang="en-US" sz="1800" dirty="0" smtClean="0">
              <a:solidFill>
                <a:prstClr val="white"/>
              </a:solidFill>
              <a:latin typeface="Arial" charset="0"/>
              <a:cs typeface="Arial" charset="0"/>
            </a:endParaRPr>
          </a:p>
        </p:txBody>
      </p:sp>
      <p:sp>
        <p:nvSpPr>
          <p:cNvPr id="134148"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5170" name="Rectangle 12"/>
          <p:cNvSpPr>
            <a:spLocks noGrp="1" noChangeArrowheads="1"/>
          </p:cNvSpPr>
          <p:nvPr>
            <p:ph type="sldNum" sz="quarter"/>
          </p:nvPr>
        </p:nvSpPr>
        <p:spPr>
          <a:xfrm>
            <a:off x="3884852" y="8830627"/>
            <a:ext cx="2971593" cy="4641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1pPr>
            <a:lvl2pPr marL="742950" indent="-28575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2pPr>
            <a:lvl3pPr marL="11430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3pPr>
            <a:lvl4pPr marL="16002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4pPr>
            <a:lvl5pPr marL="2057400" indent="-228600" eaLnBrk="0" hangingPunct="0">
              <a:spcBef>
                <a:spcPct val="30000"/>
              </a:spcBef>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723900" algn="l"/>
                <a:tab pos="1447800" algn="l"/>
                <a:tab pos="2171700" algn="l"/>
                <a:tab pos="2895600" algn="l"/>
              </a:tabLst>
              <a:defRPr sz="1200">
                <a:solidFill>
                  <a:srgbClr val="000000"/>
                </a:solidFill>
                <a:latin typeface="Times New Roman" pitchFamily="18" charset="0"/>
              </a:defRPr>
            </a:lvl9pPr>
          </a:lstStyle>
          <a:p>
            <a:pPr eaLnBrk="1" hangingPunct="1">
              <a:spcBef>
                <a:spcPct val="0"/>
              </a:spcBef>
              <a:buFont typeface="StarSymbol" charset="0"/>
              <a:buNone/>
            </a:pPr>
            <a:fld id="{8BE6CD6D-BA27-47C0-B40F-8E8ABA466197}" type="slidenum">
              <a:rPr lang="en-GB" altLang="en-US"/>
              <a:pPr eaLnBrk="1" hangingPunct="1">
                <a:spcBef>
                  <a:spcPct val="0"/>
                </a:spcBef>
                <a:buFont typeface="StarSymbol" charset="0"/>
                <a:buNone/>
              </a:pPr>
              <a:t>62</a:t>
            </a:fld>
            <a:endParaRPr lang="en-GB" altLang="en-US" dirty="0"/>
          </a:p>
        </p:txBody>
      </p:sp>
      <p:sp>
        <p:nvSpPr>
          <p:cNvPr id="135171" name="Text Box 1"/>
          <p:cNvSpPr txBox="1">
            <a:spLocks noChangeArrowheads="1"/>
          </p:cNvSpPr>
          <p:nvPr/>
        </p:nvSpPr>
        <p:spPr bwMode="auto">
          <a:xfrm>
            <a:off x="1154410" y="697867"/>
            <a:ext cx="4549181" cy="3486149"/>
          </a:xfrm>
          <a:prstGeom prst="rect">
            <a:avLst/>
          </a:prstGeom>
          <a:solidFill>
            <a:srgbClr val="FFFFFF"/>
          </a:solidFill>
          <a:ln w="9360">
            <a:solidFill>
              <a:srgbClr val="000000"/>
            </a:solidFill>
            <a:miter lim="800000"/>
            <a:headEnd/>
            <a:tailEnd/>
          </a:ln>
        </p:spPr>
        <p:txBody>
          <a:bodyPr wrap="none" anchor="ctr"/>
          <a:lstStyle>
            <a:lvl1pPr eaLnBrk="0" hangingPunct="0">
              <a:spcBef>
                <a:spcPct val="30000"/>
              </a:spcBef>
              <a:buFont typeface="Times New Roman" pitchFamily="18" charset="0"/>
              <a:defRPr sz="1200">
                <a:solidFill>
                  <a:srgbClr val="000000"/>
                </a:solidFill>
                <a:latin typeface="Times New Roman" pitchFamily="18" charset="0"/>
              </a:defRPr>
            </a:lvl1pPr>
            <a:lvl2pPr marL="742950" indent="-285750" eaLnBrk="0" hangingPunct="0">
              <a:spcBef>
                <a:spcPct val="30000"/>
              </a:spcBef>
              <a:buFont typeface="Times New Roman" pitchFamily="18" charset="0"/>
              <a:defRPr sz="1200">
                <a:solidFill>
                  <a:srgbClr val="000000"/>
                </a:solidFill>
                <a:latin typeface="Times New Roman" pitchFamily="18" charset="0"/>
              </a:defRPr>
            </a:lvl2pPr>
            <a:lvl3pPr marL="1143000" indent="-228600" eaLnBrk="0" hangingPunct="0">
              <a:spcBef>
                <a:spcPct val="30000"/>
              </a:spcBef>
              <a:buFont typeface="Times New Roman" pitchFamily="18" charset="0"/>
              <a:defRPr sz="1200">
                <a:solidFill>
                  <a:srgbClr val="000000"/>
                </a:solidFill>
                <a:latin typeface="Times New Roman" pitchFamily="18" charset="0"/>
              </a:defRPr>
            </a:lvl3pPr>
            <a:lvl4pPr marL="1600200" indent="-228600" eaLnBrk="0" hangingPunct="0">
              <a:spcBef>
                <a:spcPct val="30000"/>
              </a:spcBef>
              <a:buFont typeface="Times New Roman" pitchFamily="18" charset="0"/>
              <a:defRPr sz="1200">
                <a:solidFill>
                  <a:srgbClr val="000000"/>
                </a:solidFill>
                <a:latin typeface="Times New Roman" pitchFamily="18" charset="0"/>
              </a:defRPr>
            </a:lvl4pPr>
            <a:lvl5pPr marL="2057400" indent="-228600" eaLnBrk="0" hangingPunct="0">
              <a:spcBef>
                <a:spcPct val="30000"/>
              </a:spcBef>
              <a:buFont typeface="Times New Roman" pitchFamily="18" charset="0"/>
              <a:defRPr sz="1200">
                <a:solidFill>
                  <a:srgbClr val="000000"/>
                </a:solidFill>
                <a:latin typeface="Times New Roman" pitchFamily="18" charset="0"/>
              </a:defRPr>
            </a:lvl5pPr>
            <a:lvl6pPr marL="25146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57200"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defTabSz="457200" eaLnBrk="1" hangingPunct="1">
              <a:lnSpc>
                <a:spcPct val="66000"/>
              </a:lnSpc>
              <a:spcBef>
                <a:spcPct val="0"/>
              </a:spcBef>
              <a:buClr>
                <a:srgbClr val="000000"/>
              </a:buClr>
              <a:buSzPct val="100000"/>
              <a:buFont typeface="Arial" charset="0"/>
              <a:buNone/>
            </a:pPr>
            <a:endParaRPr lang="en-IN" altLang="en-US" sz="1800" dirty="0" smtClean="0">
              <a:solidFill>
                <a:srgbClr val="FFFFFF"/>
              </a:solidFill>
              <a:latin typeface="Arial" charset="0"/>
              <a:cs typeface="Arial" charset="0"/>
            </a:endParaRPr>
          </a:p>
        </p:txBody>
      </p:sp>
      <p:sp>
        <p:nvSpPr>
          <p:cNvPr id="135172" name="Rectangle 2"/>
          <p:cNvSpPr>
            <a:spLocks noGrp="1" noChangeArrowheads="1"/>
          </p:cNvSpPr>
          <p:nvPr>
            <p:ph type="body"/>
          </p:nvPr>
        </p:nvSpPr>
        <p:spPr>
          <a:xfrm>
            <a:off x="686112" y="4416108"/>
            <a:ext cx="5477998" cy="4182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tLang="en-US" dirty="0" smtClean="0"/>
              <a:t>15 minutes for student reports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8"/>
          <p:cNvSpPr>
            <a:spLocks noGrp="1" noChangeArrowheads="1"/>
          </p:cNvSpPr>
          <p:nvPr>
            <p:ph type="ftr" sz="quarter" idx="4"/>
          </p:nvPr>
        </p:nvSpPr>
        <p:spPr>
          <a:xfrm>
            <a:off x="3956538" y="8830621"/>
            <a:ext cx="2110154" cy="200077"/>
          </a:xfrm>
          <a:prstGeom prst="rect">
            <a:avLst/>
          </a:prstGeom>
          <a:noFill/>
        </p:spPr>
        <p:txBody>
          <a:bodyPr/>
          <a:lstStyle/>
          <a:p>
            <a:r>
              <a:rPr lang="en-US" dirty="0" smtClean="0">
                <a:latin typeface="Arial" pitchFamily="34" charset="0"/>
                <a:ea typeface="ＭＳ Ｐゴシック"/>
                <a:cs typeface="ＭＳ Ｐゴシック"/>
              </a:rPr>
              <a:t>© 2007 Carnegie Mellon University</a:t>
            </a:r>
            <a:endParaRPr lang="en-US" i="1" dirty="0" smtClean="0">
              <a:latin typeface="Times New Roman" pitchFamily="18" charset="0"/>
              <a:ea typeface="ＭＳ Ｐゴシック"/>
              <a:cs typeface="ＭＳ Ｐゴシック"/>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US" dirty="0" smtClean="0">
                <a:latin typeface="Arial" pitchFamily="34" charset="0"/>
                <a:ea typeface="ＭＳ Ｐゴシック"/>
              </a:rPr>
              <a:t>It is well recognized in industry that requirements engineering is critical to the success of any major development project. Several authoritative studies have shown that requirements engineering defects cost 10 to 200 times as much to correct once fielded than if they were detected during requirements development.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8"/>
          <p:cNvSpPr>
            <a:spLocks noGrp="1" noChangeArrowheads="1"/>
          </p:cNvSpPr>
          <p:nvPr>
            <p:ph type="ftr" sz="quarter" idx="4"/>
          </p:nvPr>
        </p:nvSpPr>
        <p:spPr>
          <a:xfrm>
            <a:off x="3956538" y="8830621"/>
            <a:ext cx="2110154" cy="200077"/>
          </a:xfrm>
          <a:prstGeom prst="rect">
            <a:avLst/>
          </a:prstGeom>
          <a:noFill/>
        </p:spPr>
        <p:txBody>
          <a:bodyPr/>
          <a:lstStyle/>
          <a:p>
            <a:r>
              <a:rPr lang="en-US" dirty="0" smtClean="0">
                <a:latin typeface="Arial" pitchFamily="34" charset="0"/>
                <a:ea typeface="ＭＳ Ｐゴシック"/>
                <a:cs typeface="ＭＳ Ｐゴシック"/>
              </a:rPr>
              <a:t>© 2007 Carnegie Mellon University</a:t>
            </a:r>
            <a:endParaRPr lang="en-US" i="1" dirty="0" smtClean="0">
              <a:latin typeface="Times New Roman" pitchFamily="18" charset="0"/>
              <a:ea typeface="ＭＳ Ｐゴシック"/>
              <a:cs typeface="ＭＳ Ｐゴシック"/>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US" dirty="0" smtClean="0">
              <a:latin typeface="Arial" pitchFamily="34" charset="0"/>
              <a:ea typeface="ＭＳ Ｐゴシック"/>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endParaRPr lang="en-US" dirty="0" smtClean="0">
              <a:latin typeface="Arial" pitchFamily="34" charset="0"/>
              <a:ea typeface="ＭＳ Ｐゴシック"/>
            </a:endParaRPr>
          </a:p>
        </p:txBody>
      </p:sp>
      <p:sp>
        <p:nvSpPr>
          <p:cNvPr id="59396" name="Footer Placeholder 3"/>
          <p:cNvSpPr>
            <a:spLocks noGrp="1"/>
          </p:cNvSpPr>
          <p:nvPr>
            <p:ph type="ftr" sz="quarter" idx="4"/>
          </p:nvPr>
        </p:nvSpPr>
        <p:spPr>
          <a:xfrm>
            <a:off x="3956538" y="8830621"/>
            <a:ext cx="2110154" cy="200077"/>
          </a:xfrm>
          <a:prstGeom prst="rect">
            <a:avLst/>
          </a:prstGeom>
          <a:noFill/>
        </p:spPr>
        <p:txBody>
          <a:bodyPr/>
          <a:lstStyle/>
          <a:p>
            <a:r>
              <a:rPr lang="en-US" dirty="0" smtClean="0">
                <a:latin typeface="Arial" pitchFamily="34" charset="0"/>
                <a:ea typeface="ＭＳ Ｐゴシック"/>
                <a:cs typeface="ＭＳ Ｐゴシック"/>
              </a:rPr>
              <a:t>© 2007 Carnegie Mellon University</a:t>
            </a:r>
            <a:endParaRPr lang="en-US" i="1" dirty="0" smtClean="0">
              <a:latin typeface="Times New Roman" pitchFamily="18" charset="0"/>
              <a:ea typeface="ＭＳ Ｐゴシック"/>
              <a:cs typeface="ＭＳ Ｐゴシック"/>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pPr>
              <a:spcBef>
                <a:spcPct val="30000"/>
              </a:spcBef>
            </a:pPr>
            <a:endParaRPr lang="en-US" dirty="0">
              <a:solidFill>
                <a:srgbClr val="000000"/>
              </a:solidFill>
              <a:latin typeface="Arial" charset="0"/>
              <a:ea typeface="ＭＳ Ｐゴシック" pitchFamily="1" charset="-128"/>
            </a:endParaRPr>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pPr>
            <a:r>
              <a:rPr lang="en-US" b="1" dirty="0">
                <a:solidFill>
                  <a:srgbClr val="000000"/>
                </a:solidFill>
                <a:latin typeface="Arial" charset="0"/>
                <a:ea typeface="ＭＳ Ｐゴシック" pitchFamily="1" charset="-128"/>
              </a:rPr>
              <a:t>© </a:t>
            </a:r>
            <a:r>
              <a:rPr lang="en-US" b="1" dirty="0" smtClean="0">
                <a:solidFill>
                  <a:srgbClr val="000000"/>
                </a:solidFill>
                <a:latin typeface="Arial" charset="0"/>
                <a:ea typeface="ＭＳ Ｐゴシック" pitchFamily="1" charset="-128"/>
              </a:rPr>
              <a:t>2014 </a:t>
            </a:r>
            <a:r>
              <a:rPr lang="en-US" b="1" dirty="0">
                <a:solidFill>
                  <a:srgbClr val="000000"/>
                </a:solidFill>
                <a:latin typeface="Arial" charset="0"/>
                <a:ea typeface="ＭＳ Ｐゴシック" pitchFamily="1" charset="-128"/>
              </a:rPr>
              <a:t>Carnegie Mellon University</a:t>
            </a:r>
          </a:p>
        </p:txBody>
      </p:sp>
      <p:sp>
        <p:nvSpPr>
          <p:cNvPr id="9" name="Text Box 141"/>
          <p:cNvSpPr txBox="1">
            <a:spLocks noChangeArrowheads="1"/>
          </p:cNvSpPr>
          <p:nvPr userDrawn="1"/>
        </p:nvSpPr>
        <p:spPr bwMode="auto">
          <a:xfrm>
            <a:off x="4257675" y="4191000"/>
            <a:ext cx="3438525" cy="838200"/>
          </a:xfrm>
          <a:prstGeom prst="rect">
            <a:avLst/>
          </a:prstGeom>
          <a:noFill/>
          <a:ln w="38100">
            <a:noFill/>
            <a:miter lim="800000"/>
            <a:headEnd/>
            <a:tailEnd/>
          </a:ln>
          <a:effectLst/>
        </p:spPr>
        <p:txBody>
          <a:bodyPr wrap="square" lIns="92309" tIns="46154" rIns="92309" bIns="46154">
            <a:spAutoFit/>
          </a:bodyPr>
          <a:lstStyle/>
          <a:p>
            <a:pPr>
              <a:lnSpc>
                <a:spcPct val="70000"/>
              </a:lnSpc>
              <a:spcBef>
                <a:spcPct val="30000"/>
              </a:spcBef>
              <a:tabLst>
                <a:tab pos="292100" algn="l"/>
                <a:tab pos="571500" algn="l"/>
              </a:tabLst>
            </a:pPr>
            <a:r>
              <a:rPr lang="en-US" sz="1800" dirty="0">
                <a:solidFill>
                  <a:srgbClr val="000000"/>
                </a:solidFill>
                <a:latin typeface="Arial" charset="0"/>
                <a:ea typeface="ＭＳ Ｐゴシック" pitchFamily="1" charset="-128"/>
              </a:rPr>
              <a:t>Software Engineering Institute</a:t>
            </a:r>
          </a:p>
          <a:p>
            <a:pPr>
              <a:lnSpc>
                <a:spcPct val="70000"/>
              </a:lnSpc>
              <a:spcBef>
                <a:spcPct val="30000"/>
              </a:spcBef>
              <a:tabLst>
                <a:tab pos="292100" algn="l"/>
                <a:tab pos="571500" algn="l"/>
              </a:tabLst>
            </a:pPr>
            <a:r>
              <a:rPr lang="en-US" sz="1800" dirty="0">
                <a:solidFill>
                  <a:srgbClr val="000000"/>
                </a:solidFill>
                <a:latin typeface="Arial" charset="0"/>
                <a:ea typeface="ＭＳ Ｐゴシック" pitchFamily="1" charset="-128"/>
              </a:rPr>
              <a:t>Carnegie Mellon University</a:t>
            </a:r>
          </a:p>
          <a:p>
            <a:pPr>
              <a:lnSpc>
                <a:spcPct val="70000"/>
              </a:lnSpc>
              <a:spcBef>
                <a:spcPct val="30000"/>
              </a:spcBef>
              <a:tabLst>
                <a:tab pos="292100" algn="l"/>
                <a:tab pos="571500" algn="l"/>
              </a:tabLst>
            </a:pPr>
            <a:r>
              <a:rPr lang="en-US" sz="1800" dirty="0">
                <a:solidFill>
                  <a:srgbClr val="000000"/>
                </a:solidFill>
                <a:latin typeface="Arial" charset="0"/>
                <a:ea typeface="ＭＳ Ｐゴシック" pitchFamily="1" charset="-128"/>
              </a:rPr>
              <a:t>Pittsburgh, PA  15213</a:t>
            </a:r>
          </a:p>
        </p:txBody>
      </p:sp>
      <p:pic>
        <p:nvPicPr>
          <p:cNvPr id="10" name="Picture 81"/>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6200" y="6546709"/>
            <a:ext cx="4419600" cy="224119"/>
          </a:xfrm>
          <a:prstGeom prst="rect">
            <a:avLst/>
          </a:prstGeom>
          <a:noFill/>
          <a:ln w="9525">
            <a:noFill/>
            <a:miter lim="800000"/>
            <a:headEnd/>
            <a:tailEnd/>
          </a:ln>
          <a:effectLst/>
        </p:spPr>
      </p:pic>
    </p:spTree>
    <p:extLst>
      <p:ext uri="{BB962C8B-B14F-4D97-AF65-F5344CB8AC3E}">
        <p14:creationId xmlns:p14="http://schemas.microsoft.com/office/powerpoint/2010/main" val="3276595388"/>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228600" indent="-457200">
              <a:defRPr sz="2800">
                <a:latin typeface="Calibri" panose="020F0502020204030204" pitchFamily="34" charset="0"/>
              </a:defRPr>
            </a:lvl1pPr>
            <a:lvl2pPr>
              <a:defRPr sz="2400">
                <a:solidFill>
                  <a:srgbClr val="3C4F82"/>
                </a:solidFill>
                <a:latin typeface="Calibri" panose="020F0502020204030204" pitchFamily="34" charset="0"/>
              </a:defRPr>
            </a:lvl2pPr>
            <a:lvl3pPr>
              <a:defRPr sz="2000">
                <a:solidFill>
                  <a:srgbClr val="3C4F82"/>
                </a:solidFill>
                <a:latin typeface="Calibri" panose="020F0502020204030204" pitchFamily="34" charset="0"/>
              </a:defRPr>
            </a:lvl3pPr>
            <a:lvl4pPr>
              <a:defRPr>
                <a:solidFill>
                  <a:srgbClr val="3C4F82"/>
                </a:solidFill>
                <a:latin typeface="Calibri" panose="020F0502020204030204" pitchFamily="34" charset="0"/>
              </a:defRPr>
            </a:lvl4pPr>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1599726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
        <p:nvSpPr>
          <p:cNvPr id="3" name="Text Placeholder 2"/>
          <p:cNvSpPr>
            <a:spLocks noGrp="1"/>
          </p:cNvSpPr>
          <p:nvPr>
            <p:ph type="body" sz="half" idx="1"/>
          </p:nvPr>
        </p:nvSpPr>
        <p:spPr>
          <a:xfrm>
            <a:off x="304800" y="1143000"/>
            <a:ext cx="4151313"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08513" y="1143000"/>
            <a:ext cx="4151312" cy="4953000"/>
          </a:xfrm>
        </p:spPr>
        <p:txBody>
          <a:bodyPr/>
          <a:lstStyle>
            <a:lvl5pPr marL="1097280" indent="-173736">
              <a:lnSpc>
                <a:spcPct val="95000"/>
              </a:lnSpc>
              <a:spcAft>
                <a:spcPts val="700"/>
              </a:spcAft>
              <a:defRPr sz="1600">
                <a:solidFill>
                  <a:srgbClr val="3C4F82"/>
                </a:solidFill>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737458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260350" y="228600"/>
            <a:ext cx="8474075" cy="714375"/>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249488670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1_Title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pic>
        <p:nvPicPr>
          <p:cNvPr id="3172" name="Picture 100"/>
          <p:cNvPicPr>
            <a:picLocks noChangeAspect="1" noChangeArrowheads="1"/>
          </p:cNvPicPr>
          <p:nvPr/>
        </p:nvPicPr>
        <p:blipFill>
          <a:blip r:embed="rId3" cstate="print"/>
          <a:srcRect/>
          <a:stretch>
            <a:fillRect/>
          </a:stretch>
        </p:blipFill>
        <p:spPr bwMode="auto">
          <a:xfrm>
            <a:off x="3181350" y="304800"/>
            <a:ext cx="1600200" cy="1179513"/>
          </a:xfrm>
          <a:prstGeom prst="rect">
            <a:avLst/>
          </a:prstGeom>
          <a:noFill/>
          <a:ln w="9525">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pPr>
              <a:spcBef>
                <a:spcPct val="30000"/>
              </a:spcBef>
            </a:pPr>
            <a:endParaRPr lang="en-US" dirty="0">
              <a:solidFill>
                <a:srgbClr val="000000"/>
              </a:solidFill>
              <a:latin typeface="Arial" charset="0"/>
              <a:ea typeface="ＭＳ Ｐゴシック" pitchFamily="1" charset="-128"/>
            </a:endParaRPr>
          </a:p>
        </p:txBody>
      </p:sp>
      <p:sp>
        <p:nvSpPr>
          <p:cNvPr id="3084" name="Rectangle 12"/>
          <p:cNvSpPr>
            <a:spLocks noGrp="1" noChangeArrowheads="1"/>
          </p:cNvSpPr>
          <p:nvPr>
            <p:ph type="ctrTitle"/>
          </p:nvPr>
        </p:nvSpPr>
        <p:spPr bwMode="white">
          <a:xfrm>
            <a:off x="3200400" y="2209800"/>
            <a:ext cx="5486400" cy="1295400"/>
          </a:xfrm>
        </p:spPr>
        <p:txBody>
          <a:bodyPr lIns="91440" tIns="45720" rIns="91440" bIns="45720" anchor="t"/>
          <a:lstStyle>
            <a:lvl1pPr>
              <a:lnSpc>
                <a:spcPct val="100000"/>
              </a:lnSpc>
              <a:defRPr sz="3600">
                <a:latin typeface="Calibri" panose="020F0502020204030204" pitchFamily="34" charset="0"/>
              </a:defRPr>
            </a:lvl1pPr>
          </a:lstStyle>
          <a:p>
            <a:r>
              <a:rPr lang="en-US" smtClean="0"/>
              <a:t>Click to edit Master title style</a:t>
            </a:r>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pPr>
            <a:r>
              <a:rPr lang="en-US" b="1" dirty="0">
                <a:solidFill>
                  <a:srgbClr val="000000"/>
                </a:solidFill>
                <a:latin typeface="Arial" charset="0"/>
                <a:ea typeface="ＭＳ Ｐゴシック" pitchFamily="1" charset="-128"/>
              </a:rPr>
              <a:t>© </a:t>
            </a:r>
            <a:r>
              <a:rPr lang="en-US" b="1" dirty="0" smtClean="0">
                <a:solidFill>
                  <a:srgbClr val="000000"/>
                </a:solidFill>
                <a:latin typeface="Arial" charset="0"/>
                <a:ea typeface="ＭＳ Ｐゴシック" pitchFamily="1" charset="-128"/>
              </a:rPr>
              <a:t>2014 </a:t>
            </a:r>
            <a:r>
              <a:rPr lang="en-US" b="1" dirty="0">
                <a:solidFill>
                  <a:srgbClr val="000000"/>
                </a:solidFill>
                <a:latin typeface="Arial" charset="0"/>
                <a:ea typeface="ＭＳ Ｐゴシック" pitchFamily="1" charset="-128"/>
              </a:rPr>
              <a:t>Carnegie Mellon University</a:t>
            </a:r>
          </a:p>
        </p:txBody>
      </p:sp>
      <p:pic>
        <p:nvPicPr>
          <p:cNvPr id="9" name="Picture 81"/>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6200" y="6546709"/>
            <a:ext cx="4419600" cy="224119"/>
          </a:xfrm>
          <a:prstGeom prst="rect">
            <a:avLst/>
          </a:prstGeom>
          <a:noFill/>
          <a:ln w="9525">
            <a:noFill/>
            <a:miter lim="800000"/>
            <a:headEnd/>
            <a:tailEnd/>
          </a:ln>
          <a:effectLst/>
        </p:spPr>
      </p:pic>
    </p:spTree>
    <p:extLst>
      <p:ext uri="{BB962C8B-B14F-4D97-AF65-F5344CB8AC3E}">
        <p14:creationId xmlns:p14="http://schemas.microsoft.com/office/powerpoint/2010/main" val="301422575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2_SubSection Slide">
    <p:bg bwMode="gray">
      <p:bgPr>
        <a:solidFill>
          <a:schemeClr val="bg1"/>
        </a:solidFill>
        <a:effectLst/>
      </p:bgPr>
    </p:bg>
    <p:spTree>
      <p:nvGrpSpPr>
        <p:cNvPr id="1" name=""/>
        <p:cNvGrpSpPr/>
        <p:nvPr/>
      </p:nvGrpSpPr>
      <p:grpSpPr>
        <a:xfrm>
          <a:off x="0" y="0"/>
          <a:ext cx="0" cy="0"/>
          <a:chOff x="0" y="0"/>
          <a:chExt cx="0" cy="0"/>
        </a:xfrm>
      </p:grpSpPr>
      <p:pic>
        <p:nvPicPr>
          <p:cNvPr id="3171" name="Picture 99"/>
          <p:cNvPicPr>
            <a:picLocks noChangeAspect="1" noChangeArrowheads="1"/>
          </p:cNvPicPr>
          <p:nvPr/>
        </p:nvPicPr>
        <p:blipFill>
          <a:blip r:embed="rId2" cstate="print"/>
          <a:srcRect l="23288"/>
          <a:stretch>
            <a:fillRect/>
          </a:stretch>
        </p:blipFill>
        <p:spPr bwMode="auto">
          <a:xfrm>
            <a:off x="0" y="0"/>
            <a:ext cx="3200400" cy="6376988"/>
          </a:xfrm>
          <a:prstGeom prst="rect">
            <a:avLst/>
          </a:prstGeom>
          <a:noFill/>
          <a:ln w="6350">
            <a:noFill/>
            <a:miter lim="800000"/>
            <a:headEnd/>
            <a:tailEnd/>
          </a:ln>
          <a:effectLst/>
        </p:spPr>
      </p:pic>
      <p:sp>
        <p:nvSpPr>
          <p:cNvPr id="3151" name="Rectangle 79"/>
          <p:cNvSpPr>
            <a:spLocks noChangeArrowheads="1"/>
          </p:cNvSpPr>
          <p:nvPr/>
        </p:nvSpPr>
        <p:spPr bwMode="auto">
          <a:xfrm>
            <a:off x="0" y="6400800"/>
            <a:ext cx="9144000" cy="457200"/>
          </a:xfrm>
          <a:prstGeom prst="rect">
            <a:avLst/>
          </a:prstGeom>
          <a:solidFill>
            <a:srgbClr val="DDDDDD"/>
          </a:solidFill>
          <a:ln w="9525">
            <a:noFill/>
            <a:miter lim="800000"/>
            <a:headEnd/>
            <a:tailEnd/>
          </a:ln>
          <a:effectLst/>
        </p:spPr>
        <p:txBody>
          <a:bodyPr wrap="none" lIns="92309" tIns="46154" rIns="92309" bIns="46154" anchor="ctr"/>
          <a:lstStyle/>
          <a:p>
            <a:pPr>
              <a:spcBef>
                <a:spcPct val="30000"/>
              </a:spcBef>
            </a:pPr>
            <a:endParaRPr lang="en-US" dirty="0">
              <a:solidFill>
                <a:srgbClr val="000000"/>
              </a:solidFill>
              <a:latin typeface="Arial" charset="0"/>
              <a:ea typeface="ＭＳ Ｐゴシック" pitchFamily="1" charset="-128"/>
            </a:endParaRPr>
          </a:p>
        </p:txBody>
      </p:sp>
      <p:sp>
        <p:nvSpPr>
          <p:cNvPr id="3084" name="Rectangle 12"/>
          <p:cNvSpPr>
            <a:spLocks noGrp="1" noChangeArrowheads="1"/>
          </p:cNvSpPr>
          <p:nvPr>
            <p:ph type="ctrTitle"/>
          </p:nvPr>
        </p:nvSpPr>
        <p:spPr bwMode="white">
          <a:xfrm>
            <a:off x="3200400" y="2895600"/>
            <a:ext cx="5486400" cy="1295400"/>
          </a:xfrm>
        </p:spPr>
        <p:txBody>
          <a:bodyPr lIns="91440" tIns="45720" rIns="91440" bIns="45720" anchor="t"/>
          <a:lstStyle>
            <a:lvl1pPr>
              <a:lnSpc>
                <a:spcPct val="100000"/>
              </a:lnSpc>
              <a:defRPr sz="3200">
                <a:latin typeface="Calibri" panose="020F0502020204030204" pitchFamily="34" charset="0"/>
              </a:defRPr>
            </a:lvl1pPr>
          </a:lstStyle>
          <a:p>
            <a:r>
              <a:rPr lang="en-US" dirty="0" smtClean="0"/>
              <a:t>Click to edit Master title style</a:t>
            </a:r>
            <a:endParaRPr lang="en-US" dirty="0"/>
          </a:p>
        </p:txBody>
      </p:sp>
      <p:sp>
        <p:nvSpPr>
          <p:cNvPr id="3144" name="Rectangle 72"/>
          <p:cNvSpPr>
            <a:spLocks noChangeArrowheads="1"/>
          </p:cNvSpPr>
          <p:nvPr/>
        </p:nvSpPr>
        <p:spPr bwMode="auto">
          <a:xfrm>
            <a:off x="6096000" y="6520820"/>
            <a:ext cx="2895600" cy="261610"/>
          </a:xfrm>
          <a:prstGeom prst="rect">
            <a:avLst/>
          </a:prstGeom>
          <a:noFill/>
          <a:ln w="6350">
            <a:noFill/>
            <a:miter lim="800000"/>
            <a:headEnd/>
            <a:tailEnd/>
          </a:ln>
          <a:effectLst/>
        </p:spPr>
        <p:txBody>
          <a:bodyPr anchor="ctr">
            <a:spAutoFit/>
          </a:bodyPr>
          <a:lstStyle/>
          <a:p>
            <a:pPr marL="177800" indent="-177800" algn="r" eaLnBrk="0" hangingPunct="0">
              <a:lnSpc>
                <a:spcPct val="110000"/>
              </a:lnSpc>
            </a:pPr>
            <a:r>
              <a:rPr lang="en-US" b="1" dirty="0">
                <a:solidFill>
                  <a:srgbClr val="000000"/>
                </a:solidFill>
                <a:latin typeface="Arial" charset="0"/>
                <a:ea typeface="ＭＳ Ｐゴシック" pitchFamily="1" charset="-128"/>
              </a:rPr>
              <a:t>© </a:t>
            </a:r>
            <a:r>
              <a:rPr lang="en-US" b="1" dirty="0" smtClean="0">
                <a:solidFill>
                  <a:srgbClr val="000000"/>
                </a:solidFill>
                <a:latin typeface="Arial" charset="0"/>
                <a:ea typeface="ＭＳ Ｐゴシック" pitchFamily="1" charset="-128"/>
              </a:rPr>
              <a:t>2014 </a:t>
            </a:r>
            <a:r>
              <a:rPr lang="en-US" b="1" dirty="0">
                <a:solidFill>
                  <a:srgbClr val="000000"/>
                </a:solidFill>
                <a:latin typeface="Arial" charset="0"/>
                <a:ea typeface="ＭＳ Ｐゴシック" pitchFamily="1" charset="-128"/>
              </a:rPr>
              <a:t>Carnegie Mellon University</a:t>
            </a:r>
          </a:p>
        </p:txBody>
      </p:sp>
      <p:pic>
        <p:nvPicPr>
          <p:cNvPr id="8" name="Picture 7" descr="powerpoint signatur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8600" y="6522178"/>
            <a:ext cx="4186996" cy="312840"/>
          </a:xfrm>
          <a:prstGeom prst="rect">
            <a:avLst/>
          </a:prstGeom>
        </p:spPr>
      </p:pic>
    </p:spTree>
    <p:extLst>
      <p:ext uri="{BB962C8B-B14F-4D97-AF65-F5344CB8AC3E}">
        <p14:creationId xmlns:p14="http://schemas.microsoft.com/office/powerpoint/2010/main" val="87284795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72"/>
          <p:cNvSpPr>
            <a:spLocks noChangeArrowheads="1"/>
          </p:cNvSpPr>
          <p:nvPr userDrawn="1"/>
        </p:nvSpPr>
        <p:spPr bwMode="auto">
          <a:xfrm>
            <a:off x="6019800" y="6597650"/>
            <a:ext cx="2514600" cy="260350"/>
          </a:xfrm>
          <a:prstGeom prst="rect">
            <a:avLst/>
          </a:prstGeom>
          <a:noFill/>
          <a:ln w="6350">
            <a:noFill/>
            <a:miter lim="800000"/>
            <a:headEnd/>
            <a:tailEnd/>
          </a:ln>
          <a:effectLst/>
        </p:spPr>
        <p:txBody>
          <a:bodyPr anchor="ctr">
            <a:spAutoFit/>
          </a:bodyPr>
          <a:lstStyle/>
          <a:p>
            <a:pPr marL="177800" indent="-177800" algn="r" eaLnBrk="0" hangingPunct="0">
              <a:lnSpc>
                <a:spcPct val="110000"/>
              </a:lnSpc>
              <a:defRPr/>
            </a:pPr>
            <a:r>
              <a:rPr lang="en-US" b="1" dirty="0">
                <a:latin typeface="Arial" charset="0"/>
                <a:ea typeface="ＭＳ Ｐゴシック" pitchFamily="1" charset="-128"/>
                <a:cs typeface="+mn-cs"/>
              </a:rPr>
              <a:t>© </a:t>
            </a:r>
            <a:r>
              <a:rPr lang="en-US" b="1" dirty="0" smtClean="0">
                <a:latin typeface="Arial" charset="0"/>
                <a:ea typeface="ＭＳ Ｐゴシック" pitchFamily="1" charset="-128"/>
                <a:cs typeface="+mn-cs"/>
              </a:rPr>
              <a:t>2014 Carnegie </a:t>
            </a:r>
            <a:r>
              <a:rPr lang="en-US" b="1" dirty="0">
                <a:latin typeface="Arial" charset="0"/>
                <a:ea typeface="ＭＳ Ｐゴシック" pitchFamily="1" charset="-128"/>
                <a:cs typeface="+mn-cs"/>
              </a:rPr>
              <a:t>Mellon University</a:t>
            </a:r>
          </a:p>
        </p:txBody>
      </p:sp>
    </p:spTree>
    <p:extLst>
      <p:ext uri="{BB962C8B-B14F-4D97-AF65-F5344CB8AC3E}">
        <p14:creationId xmlns:p14="http://schemas.microsoft.com/office/powerpoint/2010/main" val="2777211098"/>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ltGray">
      <p:bgPr>
        <a:solidFill>
          <a:schemeClr val="bg1"/>
        </a:solidFill>
        <a:effectLst/>
      </p:bgPr>
    </p:bg>
    <p:spTree>
      <p:nvGrpSpPr>
        <p:cNvPr id="1" name=""/>
        <p:cNvGrpSpPr/>
        <p:nvPr/>
      </p:nvGrpSpPr>
      <p:grpSpPr>
        <a:xfrm>
          <a:off x="0" y="0"/>
          <a:ext cx="0" cy="0"/>
          <a:chOff x="0" y="0"/>
          <a:chExt cx="0" cy="0"/>
        </a:xfrm>
      </p:grpSpPr>
      <p:sp>
        <p:nvSpPr>
          <p:cNvPr id="1109" name="Rectangle 85"/>
          <p:cNvSpPr>
            <a:spLocks noChangeArrowheads="1"/>
          </p:cNvSpPr>
          <p:nvPr/>
        </p:nvSpPr>
        <p:spPr bwMode="auto">
          <a:xfrm>
            <a:off x="0" y="6488113"/>
            <a:ext cx="9144000" cy="369887"/>
          </a:xfrm>
          <a:prstGeom prst="rect">
            <a:avLst/>
          </a:prstGeom>
          <a:solidFill>
            <a:srgbClr val="DDDDDD"/>
          </a:solidFill>
          <a:ln w="9525">
            <a:noFill/>
            <a:miter lim="800000"/>
            <a:headEnd/>
            <a:tailEnd/>
          </a:ln>
          <a:effectLst/>
        </p:spPr>
        <p:txBody>
          <a:bodyPr wrap="none" lIns="92309" tIns="46154" rIns="92309" bIns="46154" anchor="ctr"/>
          <a:lstStyle/>
          <a:p>
            <a:pPr>
              <a:spcBef>
                <a:spcPct val="30000"/>
              </a:spcBef>
            </a:pPr>
            <a:endParaRPr lang="en-US" dirty="0">
              <a:solidFill>
                <a:srgbClr val="000000"/>
              </a:solidFill>
              <a:latin typeface="Arial" charset="0"/>
              <a:ea typeface="ＭＳ Ｐゴシック" pitchFamily="1" charset="-128"/>
            </a:endParaRPr>
          </a:p>
        </p:txBody>
      </p:sp>
      <p:sp>
        <p:nvSpPr>
          <p:cNvPr id="1034" name="Rectangle 10"/>
          <p:cNvSpPr>
            <a:spLocks noGrp="1" noChangeArrowheads="1"/>
          </p:cNvSpPr>
          <p:nvPr>
            <p:ph type="title"/>
          </p:nvPr>
        </p:nvSpPr>
        <p:spPr bwMode="auto">
          <a:xfrm>
            <a:off x="260350" y="228600"/>
            <a:ext cx="8474075" cy="714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107" name="Rectangle 83"/>
          <p:cNvSpPr>
            <a:spLocks noChangeArrowheads="1"/>
          </p:cNvSpPr>
          <p:nvPr/>
        </p:nvSpPr>
        <p:spPr bwMode="auto">
          <a:xfrm>
            <a:off x="8558213" y="6581775"/>
            <a:ext cx="323850" cy="228600"/>
          </a:xfrm>
          <a:prstGeom prst="rect">
            <a:avLst/>
          </a:prstGeom>
          <a:noFill/>
          <a:ln w="6350">
            <a:noFill/>
            <a:miter lim="800000"/>
            <a:headEnd/>
            <a:tailEnd/>
          </a:ln>
          <a:effectLst/>
        </p:spPr>
        <p:txBody>
          <a:bodyPr wrap="none" anchor="ctr">
            <a:spAutoFit/>
          </a:bodyPr>
          <a:lstStyle/>
          <a:p>
            <a:pPr algn="ctr" eaLnBrk="0" hangingPunct="0"/>
            <a:fld id="{0FD7C5BF-16EC-496A-AD82-C63A648F61EB}" type="slidenum">
              <a:rPr lang="en-US" sz="900" b="1">
                <a:solidFill>
                  <a:srgbClr val="000000"/>
                </a:solidFill>
                <a:latin typeface="Arial" charset="0"/>
                <a:ea typeface="ＭＳ Ｐゴシック" pitchFamily="1" charset="-128"/>
              </a:rPr>
              <a:pPr algn="ctr" eaLnBrk="0" hangingPunct="0"/>
              <a:t>‹#›</a:t>
            </a:fld>
            <a:endParaRPr lang="en-US" sz="900" b="1" dirty="0">
              <a:solidFill>
                <a:srgbClr val="000000"/>
              </a:solidFill>
              <a:latin typeface="Arial" charset="0"/>
              <a:ea typeface="ＭＳ Ｐゴシック" pitchFamily="1" charset="-128"/>
            </a:endParaRPr>
          </a:p>
        </p:txBody>
      </p:sp>
      <p:sp>
        <p:nvSpPr>
          <p:cNvPr id="1108" name="Line 84"/>
          <p:cNvSpPr>
            <a:spLocks noChangeShapeType="1"/>
          </p:cNvSpPr>
          <p:nvPr/>
        </p:nvSpPr>
        <p:spPr bwMode="auto">
          <a:xfrm>
            <a:off x="304800" y="977900"/>
            <a:ext cx="8458200" cy="1588"/>
          </a:xfrm>
          <a:prstGeom prst="line">
            <a:avLst/>
          </a:prstGeom>
          <a:noFill/>
          <a:ln w="12700" cap="rnd">
            <a:solidFill>
              <a:schemeClr val="bg2"/>
            </a:solidFill>
            <a:prstDash val="sysDot"/>
            <a:round/>
            <a:headEnd/>
            <a:tailEnd/>
          </a:ln>
          <a:effectLst/>
        </p:spPr>
        <p:txBody>
          <a:bodyPr wrap="none" lIns="0" tIns="0" anchor="ctr"/>
          <a:lstStyle/>
          <a:p>
            <a:pPr>
              <a:spcBef>
                <a:spcPct val="30000"/>
              </a:spcBef>
            </a:pPr>
            <a:endParaRPr lang="en-US" dirty="0">
              <a:solidFill>
                <a:srgbClr val="000000"/>
              </a:solidFill>
              <a:latin typeface="Arial" charset="0"/>
              <a:ea typeface="ＭＳ Ｐゴシック" pitchFamily="1" charset="-128"/>
            </a:endParaRPr>
          </a:p>
        </p:txBody>
      </p:sp>
      <p:sp>
        <p:nvSpPr>
          <p:cNvPr id="1119" name="Rectangle 95"/>
          <p:cNvSpPr>
            <a:spLocks noGrp="1" noChangeArrowheads="1"/>
          </p:cNvSpPr>
          <p:nvPr>
            <p:ph type="body" idx="1"/>
          </p:nvPr>
        </p:nvSpPr>
        <p:spPr bwMode="gray">
          <a:xfrm>
            <a:off x="304800" y="1143000"/>
            <a:ext cx="8455025" cy="4953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pic>
        <p:nvPicPr>
          <p:cNvPr id="9" name="Picture 8" descr="powerpoint signature.png"/>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28600" y="6522178"/>
            <a:ext cx="4186996" cy="312840"/>
          </a:xfrm>
          <a:prstGeom prst="rect">
            <a:avLst/>
          </a:prstGeom>
        </p:spPr>
      </p:pic>
    </p:spTree>
    <p:extLst>
      <p:ext uri="{BB962C8B-B14F-4D97-AF65-F5344CB8AC3E}">
        <p14:creationId xmlns:p14="http://schemas.microsoft.com/office/powerpoint/2010/main" val="3310067914"/>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Lst>
  <p:transition/>
  <p:txStyles>
    <p:titleStyle>
      <a:lvl1pPr algn="l" rtl="0" eaLnBrk="1" fontAlgn="base" hangingPunct="1">
        <a:lnSpc>
          <a:spcPct val="80000"/>
        </a:lnSpc>
        <a:spcBef>
          <a:spcPct val="0"/>
        </a:spcBef>
        <a:spcAft>
          <a:spcPct val="0"/>
        </a:spcAft>
        <a:defRPr sz="3200" b="1">
          <a:solidFill>
            <a:schemeClr val="tx1"/>
          </a:solidFill>
          <a:latin typeface="Calibri" panose="020F0502020204030204" pitchFamily="34" charset="0"/>
          <a:ea typeface="+mj-ea"/>
          <a:cs typeface="+mj-cs"/>
        </a:defRPr>
      </a:lvl1pPr>
      <a:lvl2pPr algn="l" rtl="0" eaLnBrk="1" fontAlgn="base" hangingPunct="1">
        <a:lnSpc>
          <a:spcPct val="80000"/>
        </a:lnSpc>
        <a:spcBef>
          <a:spcPct val="0"/>
        </a:spcBef>
        <a:spcAft>
          <a:spcPct val="0"/>
        </a:spcAft>
        <a:defRPr sz="3200" b="1">
          <a:solidFill>
            <a:schemeClr val="tx1"/>
          </a:solidFill>
          <a:latin typeface="Arial" charset="0"/>
        </a:defRPr>
      </a:lvl2pPr>
      <a:lvl3pPr algn="l" rtl="0" eaLnBrk="1" fontAlgn="base" hangingPunct="1">
        <a:lnSpc>
          <a:spcPct val="80000"/>
        </a:lnSpc>
        <a:spcBef>
          <a:spcPct val="0"/>
        </a:spcBef>
        <a:spcAft>
          <a:spcPct val="0"/>
        </a:spcAft>
        <a:defRPr sz="3200" b="1">
          <a:solidFill>
            <a:schemeClr val="tx1"/>
          </a:solidFill>
          <a:latin typeface="Arial" charset="0"/>
        </a:defRPr>
      </a:lvl3pPr>
      <a:lvl4pPr algn="l" rtl="0" eaLnBrk="1" fontAlgn="base" hangingPunct="1">
        <a:lnSpc>
          <a:spcPct val="80000"/>
        </a:lnSpc>
        <a:spcBef>
          <a:spcPct val="0"/>
        </a:spcBef>
        <a:spcAft>
          <a:spcPct val="0"/>
        </a:spcAft>
        <a:defRPr sz="3200" b="1">
          <a:solidFill>
            <a:schemeClr val="tx1"/>
          </a:solidFill>
          <a:latin typeface="Arial" charset="0"/>
        </a:defRPr>
      </a:lvl4pPr>
      <a:lvl5pPr algn="l" rtl="0" eaLnBrk="1" fontAlgn="base" hangingPunct="1">
        <a:lnSpc>
          <a:spcPct val="80000"/>
        </a:lnSpc>
        <a:spcBef>
          <a:spcPct val="0"/>
        </a:spcBef>
        <a:spcAft>
          <a:spcPct val="0"/>
        </a:spcAft>
        <a:defRPr sz="3200" b="1">
          <a:solidFill>
            <a:schemeClr val="tx1"/>
          </a:solidFill>
          <a:latin typeface="Arial" charset="0"/>
        </a:defRPr>
      </a:lvl5pPr>
      <a:lvl6pPr marL="457200" algn="l" rtl="0" eaLnBrk="1" fontAlgn="base" hangingPunct="1">
        <a:lnSpc>
          <a:spcPct val="80000"/>
        </a:lnSpc>
        <a:spcBef>
          <a:spcPct val="0"/>
        </a:spcBef>
        <a:spcAft>
          <a:spcPct val="0"/>
        </a:spcAft>
        <a:defRPr sz="3200" b="1">
          <a:solidFill>
            <a:schemeClr val="tx1"/>
          </a:solidFill>
          <a:latin typeface="Arial" charset="0"/>
        </a:defRPr>
      </a:lvl6pPr>
      <a:lvl7pPr marL="914400" algn="l" rtl="0" eaLnBrk="1" fontAlgn="base" hangingPunct="1">
        <a:lnSpc>
          <a:spcPct val="80000"/>
        </a:lnSpc>
        <a:spcBef>
          <a:spcPct val="0"/>
        </a:spcBef>
        <a:spcAft>
          <a:spcPct val="0"/>
        </a:spcAft>
        <a:defRPr sz="3200" b="1">
          <a:solidFill>
            <a:schemeClr val="tx1"/>
          </a:solidFill>
          <a:latin typeface="Arial" charset="0"/>
        </a:defRPr>
      </a:lvl7pPr>
      <a:lvl8pPr marL="1371600" algn="l" rtl="0" eaLnBrk="1" fontAlgn="base" hangingPunct="1">
        <a:lnSpc>
          <a:spcPct val="80000"/>
        </a:lnSpc>
        <a:spcBef>
          <a:spcPct val="0"/>
        </a:spcBef>
        <a:spcAft>
          <a:spcPct val="0"/>
        </a:spcAft>
        <a:defRPr sz="3200" b="1">
          <a:solidFill>
            <a:schemeClr val="tx1"/>
          </a:solidFill>
          <a:latin typeface="Arial" charset="0"/>
        </a:defRPr>
      </a:lvl8pPr>
      <a:lvl9pPr marL="1828800" algn="l" rtl="0" eaLnBrk="1" fontAlgn="base" hangingPunct="1">
        <a:lnSpc>
          <a:spcPct val="80000"/>
        </a:lnSpc>
        <a:spcBef>
          <a:spcPct val="0"/>
        </a:spcBef>
        <a:spcAft>
          <a:spcPct val="0"/>
        </a:spcAft>
        <a:defRPr sz="3200" b="1">
          <a:solidFill>
            <a:schemeClr val="tx1"/>
          </a:solidFill>
          <a:latin typeface="Arial" charset="0"/>
        </a:defRPr>
      </a:lvl9pPr>
    </p:titleStyle>
    <p:bodyStyle>
      <a:lvl1pPr marL="283464" indent="-173736" algn="l" rtl="0" eaLnBrk="1" fontAlgn="base" hangingPunct="1">
        <a:lnSpc>
          <a:spcPct val="98000"/>
        </a:lnSpc>
        <a:spcBef>
          <a:spcPts val="0"/>
        </a:spcBef>
        <a:spcAft>
          <a:spcPts val="700"/>
        </a:spcAft>
        <a:buSzPct val="70000"/>
        <a:defRPr sz="2800">
          <a:solidFill>
            <a:schemeClr val="tx1"/>
          </a:solidFill>
          <a:latin typeface="Calibri" panose="020F0502020204030204" pitchFamily="34" charset="0"/>
          <a:ea typeface="+mn-ea"/>
          <a:cs typeface="+mn-cs"/>
        </a:defRPr>
      </a:lvl1pPr>
      <a:lvl2pPr marL="457200" indent="-173736" algn="l" rtl="0" eaLnBrk="1" fontAlgn="base" hangingPunct="1">
        <a:lnSpc>
          <a:spcPct val="95000"/>
        </a:lnSpc>
        <a:spcBef>
          <a:spcPts val="0"/>
        </a:spcBef>
        <a:spcAft>
          <a:spcPts val="700"/>
        </a:spcAft>
        <a:buSzPct val="90000"/>
        <a:buFont typeface="Times" pitchFamily="18" charset="0"/>
        <a:buChar char="•"/>
        <a:defRPr sz="2400">
          <a:solidFill>
            <a:srgbClr val="3C4F82"/>
          </a:solidFill>
          <a:latin typeface="Calibri" panose="020F0502020204030204" pitchFamily="34" charset="0"/>
        </a:defRPr>
      </a:lvl2pPr>
      <a:lvl3pPr marL="630936" indent="-173736" algn="l" rtl="0" eaLnBrk="1" fontAlgn="base" hangingPunct="1">
        <a:lnSpc>
          <a:spcPct val="95000"/>
        </a:lnSpc>
        <a:spcBef>
          <a:spcPts val="0"/>
        </a:spcBef>
        <a:spcAft>
          <a:spcPts val="700"/>
        </a:spcAft>
        <a:buSzPct val="70000"/>
        <a:buFont typeface="Times" pitchFamily="18" charset="0"/>
        <a:buChar char="—"/>
        <a:defRPr sz="2000">
          <a:solidFill>
            <a:srgbClr val="3C4F82"/>
          </a:solidFill>
          <a:latin typeface="Calibri" panose="020F0502020204030204" pitchFamily="34" charset="0"/>
        </a:defRPr>
      </a:lvl3pPr>
      <a:lvl4pPr marL="841248" indent="-173736" algn="l" rtl="0" eaLnBrk="1" fontAlgn="base" hangingPunct="1">
        <a:lnSpc>
          <a:spcPct val="95000"/>
        </a:lnSpc>
        <a:spcBef>
          <a:spcPts val="0"/>
        </a:spcBef>
        <a:spcAft>
          <a:spcPts val="700"/>
        </a:spcAft>
        <a:buSzPct val="70000"/>
        <a:buChar char="o"/>
        <a:defRPr>
          <a:solidFill>
            <a:srgbClr val="3C4F82"/>
          </a:solidFill>
          <a:latin typeface="Calibri" panose="020F0502020204030204" pitchFamily="34" charset="0"/>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www.microsoft.com/security/sdl/learn/measurable.asp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oleObject" Target="../embeddings/oleObject1.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vmlDrawing" Target="../drawings/vmlDrawing2.vml"/><Relationship Id="rId5" Type="http://schemas.openxmlformats.org/officeDocument/2006/relationships/image" Target="../media/image8.emf"/><Relationship Id="rId4" Type="http://schemas.openxmlformats.org/officeDocument/2006/relationships/oleObject" Target="../embeddings/oleObject2.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xml"/><Relationship Id="rId1" Type="http://schemas.openxmlformats.org/officeDocument/2006/relationships/vmlDrawing" Target="../drawings/vmlDrawing3.vml"/><Relationship Id="rId5" Type="http://schemas.openxmlformats.org/officeDocument/2006/relationships/image" Target="../media/image9.emf"/><Relationship Id="rId4" Type="http://schemas.openxmlformats.org/officeDocument/2006/relationships/oleObject" Target="../embeddings/oleObject3.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vmlDrawing" Target="../drawings/vmlDrawing4.vml"/><Relationship Id="rId5" Type="http://schemas.openxmlformats.org/officeDocument/2006/relationships/image" Target="../media/image10.wmf"/><Relationship Id="rId4" Type="http://schemas.openxmlformats.org/officeDocument/2006/relationships/oleObject" Target="../embeddings/oleObject4.bin"/></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vmlDrawing" Target="../drawings/vmlDrawing5.vml"/><Relationship Id="rId5" Type="http://schemas.openxmlformats.org/officeDocument/2006/relationships/image" Target="../media/image12.emf"/><Relationship Id="rId4" Type="http://schemas.openxmlformats.org/officeDocument/2006/relationships/oleObject" Target="../embeddings/oleObject5.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vmlDrawing" Target="../drawings/vmlDrawing6.vml"/><Relationship Id="rId5" Type="http://schemas.openxmlformats.org/officeDocument/2006/relationships/image" Target="../media/image13.emf"/><Relationship Id="rId4" Type="http://schemas.openxmlformats.org/officeDocument/2006/relationships/oleObject" Target="../embeddings/oleObject6.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vmlDrawing" Target="../drawings/vmlDrawing7.vml"/><Relationship Id="rId5" Type="http://schemas.openxmlformats.org/officeDocument/2006/relationships/image" Target="../media/image14.emf"/><Relationship Id="rId4" Type="http://schemas.openxmlformats.org/officeDocument/2006/relationships/oleObject" Target="../embeddings/oleObject7.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vmlDrawing" Target="../drawings/vmlDrawing8.vml"/><Relationship Id="rId5" Type="http://schemas.openxmlformats.org/officeDocument/2006/relationships/image" Target="../media/image15.emf"/><Relationship Id="rId4" Type="http://schemas.openxmlformats.org/officeDocument/2006/relationships/oleObject" Target="../embeddings/oleObject8.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4.xml"/><Relationship Id="rId1" Type="http://schemas.openxmlformats.org/officeDocument/2006/relationships/vmlDrawing" Target="../drawings/vmlDrawing9.vml"/><Relationship Id="rId5" Type="http://schemas.openxmlformats.org/officeDocument/2006/relationships/image" Target="../media/image16.emf"/><Relationship Id="rId4" Type="http://schemas.openxmlformats.org/officeDocument/2006/relationships/oleObject" Target="../embeddings/oleObject9.bin"/></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4.xml"/><Relationship Id="rId1" Type="http://schemas.openxmlformats.org/officeDocument/2006/relationships/vmlDrawing" Target="../drawings/vmlDrawing10.vml"/><Relationship Id="rId5" Type="http://schemas.openxmlformats.org/officeDocument/2006/relationships/image" Target="../media/image17.emf"/><Relationship Id="rId4" Type="http://schemas.openxmlformats.org/officeDocument/2006/relationships/oleObject" Target="../embeddings/oleObject10.bin"/></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act-r.psy.cmu.edu/people/ja/"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hyperlink" Target="http://spoke.compose.cs.cmu.edu/shaweb/r/research.htm"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buildsecurityin.us-cert.gov/articles/best-practices/requirements-engineering"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hyperlink" Target="http://resources.sei.cmu.edu/asset_files/SpecialReport/2008_003_001_14912.pdf" TargetMode="External"/><Relationship Id="rId5" Type="http://schemas.openxmlformats.org/officeDocument/2006/relationships/hyperlink" Target="http://www.idea-group.com/" TargetMode="External"/><Relationship Id="rId4" Type="http://schemas.openxmlformats.org/officeDocument/2006/relationships/hyperlink" Target="http://www.sei.cmu.edu/library/abstracts/reports/05tr009.cfm"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www.cert.org/sse/square/square-tool.html" TargetMode="External"/><Relationship Id="rId2" Type="http://schemas.openxmlformats.org/officeDocument/2006/relationships/notesSlide" Target="../notesSlides/notesSlide39.xml"/><Relationship Id="rId1" Type="http://schemas.openxmlformats.org/officeDocument/2006/relationships/slideLayout" Target="../slideLayouts/slideLayout4.xml"/><Relationship Id="rId4" Type="http://schemas.openxmlformats.org/officeDocument/2006/relationships/hyperlink" Target="http://resources.sei.cmu.edu/library/asset-view.cfm?assetID=73347"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38961" name="Rectangle 49"/>
          <p:cNvSpPr>
            <a:spLocks noGrp="1" noChangeArrowheads="1"/>
          </p:cNvSpPr>
          <p:nvPr>
            <p:ph type="ctrTitle"/>
          </p:nvPr>
        </p:nvSpPr>
        <p:spPr>
          <a:xfrm>
            <a:off x="3352800" y="2895600"/>
            <a:ext cx="5486400" cy="1295400"/>
          </a:xfrm>
        </p:spPr>
        <p:txBody>
          <a:bodyPr/>
          <a:lstStyle/>
          <a:p>
            <a:r>
              <a:rPr lang="en-US" dirty="0" smtClean="0"/>
              <a:t>Assured Software Development 1</a:t>
            </a:r>
            <a:endParaRPr lang="en-US" dirty="0"/>
          </a:p>
        </p:txBody>
      </p:sp>
      <p:sp>
        <p:nvSpPr>
          <p:cNvPr id="4" name="Rectangle 50"/>
          <p:cNvSpPr txBox="1">
            <a:spLocks noChangeArrowheads="1"/>
          </p:cNvSpPr>
          <p:nvPr/>
        </p:nvSpPr>
        <p:spPr>
          <a:xfrm>
            <a:off x="3429000" y="4038600"/>
            <a:ext cx="5486400" cy="457200"/>
          </a:xfrm>
          <a:prstGeom prst="rect">
            <a:avLst/>
          </a:prstGeom>
          <a:ln w="9525"/>
        </p:spPr>
        <p:txBody>
          <a:bodyPr/>
          <a:lstStyle>
            <a:lvl1pPr algn="l" rtl="0" eaLnBrk="1" fontAlgn="base" hangingPunct="1">
              <a:spcBef>
                <a:spcPct val="30000"/>
              </a:spcBef>
              <a:spcAft>
                <a:spcPct val="30000"/>
              </a:spcAft>
              <a:buSzPct val="70000"/>
              <a:defRPr sz="24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dirty="0" smtClean="0"/>
              <a:t>Course Architect:</a:t>
            </a:r>
            <a:br>
              <a:rPr lang="en-US" dirty="0" smtClean="0"/>
            </a:br>
            <a:r>
              <a:rPr lang="en-US" dirty="0" smtClean="0"/>
              <a:t>Nancy Mead</a:t>
            </a:r>
            <a:endParaRPr lang="en-US" kern="0" dirty="0" smtClean="0"/>
          </a:p>
        </p:txBody>
      </p:sp>
      <p:sp>
        <p:nvSpPr>
          <p:cNvPr id="5" name="TextBox 4"/>
          <p:cNvSpPr txBox="1"/>
          <p:nvPr/>
        </p:nvSpPr>
        <p:spPr>
          <a:xfrm>
            <a:off x="3505200" y="4876800"/>
            <a:ext cx="3962400" cy="246221"/>
          </a:xfrm>
          <a:prstGeom prst="rect">
            <a:avLst/>
          </a:prstGeom>
          <a:noFill/>
        </p:spPr>
        <p:txBody>
          <a:bodyPr wrap="square" rtlCol="0">
            <a:spAutoFit/>
          </a:bodyPr>
          <a:lstStyle/>
          <a:p>
            <a:r>
              <a:rPr lang="en-US" sz="1000" kern="1200" dirty="0" smtClean="0">
                <a:solidFill>
                  <a:schemeClr val="tx1"/>
                </a:solidFill>
                <a:latin typeface="Arial" charset="0"/>
                <a:ea typeface="ＭＳ Ｐゴシック" pitchFamily="1" charset="-128"/>
                <a:cs typeface="+mn-cs"/>
              </a:rPr>
              <a:t>This material was created with support and funding from </a:t>
            </a:r>
            <a:endParaRPr lang="en-US" sz="1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1075" y="5142100"/>
            <a:ext cx="1320800" cy="980888"/>
          </a:xfrm>
          <a:prstGeom prst="rect">
            <a:avLst/>
          </a:prstGeom>
        </p:spPr>
      </p:pic>
    </p:spTree>
    <p:extLst>
      <p:ext uri="{BB962C8B-B14F-4D97-AF65-F5344CB8AC3E}">
        <p14:creationId xmlns:p14="http://schemas.microsoft.com/office/powerpoint/2010/main" val="362584356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GB" dirty="0" smtClean="0"/>
              <a:t>Discussion</a:t>
            </a:r>
            <a:endParaRPr lang="en-US" dirty="0" smtClean="0"/>
          </a:p>
        </p:txBody>
      </p:sp>
      <p:sp>
        <p:nvSpPr>
          <p:cNvPr id="25603" name="Rectangle 3"/>
          <p:cNvSpPr>
            <a:spLocks noGrp="1" noChangeArrowheads="1"/>
          </p:cNvSpPr>
          <p:nvPr>
            <p:ph idx="1"/>
          </p:nvPr>
        </p:nvSpPr>
        <p:spPr/>
        <p:txBody>
          <a:bodyPr/>
          <a:lstStyle/>
          <a:p>
            <a:r>
              <a:rPr lang="en-US" dirty="0" smtClean="0"/>
              <a:t>Have you seen examples of requirements problems that caused projects to</a:t>
            </a:r>
          </a:p>
          <a:p>
            <a:pPr lvl="1"/>
            <a:r>
              <a:rPr lang="en-GB" dirty="0" smtClean="0"/>
              <a:t>exceed schedule</a:t>
            </a:r>
          </a:p>
          <a:p>
            <a:pPr lvl="1"/>
            <a:r>
              <a:rPr lang="en-GB" dirty="0" smtClean="0"/>
              <a:t>exceed budget</a:t>
            </a:r>
          </a:p>
          <a:p>
            <a:pPr lvl="1"/>
            <a:r>
              <a:rPr lang="en-GB" dirty="0" smtClean="0"/>
              <a:t>have significantly reduced scope</a:t>
            </a:r>
          </a:p>
          <a:p>
            <a:pPr lvl="1"/>
            <a:r>
              <a:rPr lang="en-GB" dirty="0" smtClean="0"/>
              <a:t>deliver poor-quality applications</a:t>
            </a:r>
          </a:p>
          <a:p>
            <a:pPr lvl="1"/>
            <a:r>
              <a:rPr lang="en-GB" dirty="0" smtClean="0"/>
              <a:t>deliver products that are not significantly used</a:t>
            </a:r>
          </a:p>
          <a:p>
            <a:pPr lvl="1"/>
            <a:r>
              <a:rPr lang="en-GB" dirty="0" smtClean="0"/>
              <a:t>be cancelled</a:t>
            </a:r>
            <a:endParaRPr lang="en-US" dirty="0" smtClean="0"/>
          </a:p>
        </p:txBody>
      </p:sp>
    </p:spTree>
    <p:extLst>
      <p:ext uri="{BB962C8B-B14F-4D97-AF65-F5344CB8AC3E}">
        <p14:creationId xmlns:p14="http://schemas.microsoft.com/office/powerpoint/2010/main" val="180831631"/>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GB" dirty="0" smtClean="0"/>
              <a:t>Security Requirements</a:t>
            </a:r>
            <a:endParaRPr lang="en-US" dirty="0" smtClean="0"/>
          </a:p>
        </p:txBody>
      </p:sp>
      <p:sp>
        <p:nvSpPr>
          <p:cNvPr id="26627" name="Rectangle 3"/>
          <p:cNvSpPr>
            <a:spLocks noGrp="1" noChangeArrowheads="1"/>
          </p:cNvSpPr>
          <p:nvPr>
            <p:ph idx="1"/>
          </p:nvPr>
        </p:nvSpPr>
        <p:spPr/>
        <p:txBody>
          <a:bodyPr/>
          <a:lstStyle/>
          <a:p>
            <a:pPr>
              <a:buFont typeface="Arial" panose="020B0604020202020204" pitchFamily="34" charset="0"/>
              <a:buChar char="•"/>
            </a:pPr>
            <a:r>
              <a:rPr lang="en-GB" dirty="0" smtClean="0"/>
              <a:t>Address security in a particular application</a:t>
            </a:r>
          </a:p>
          <a:p>
            <a:pPr>
              <a:buFont typeface="Arial" panose="020B0604020202020204" pitchFamily="34" charset="0"/>
              <a:buChar char="•"/>
            </a:pPr>
            <a:r>
              <a:rPr lang="en-GB" dirty="0" smtClean="0"/>
              <a:t>Are often ignored in the requirements elicitation process</a:t>
            </a:r>
          </a:p>
          <a:p>
            <a:pPr>
              <a:buFont typeface="Arial" panose="020B0604020202020204" pitchFamily="34" charset="0"/>
              <a:buChar char="•"/>
            </a:pPr>
            <a:r>
              <a:rPr lang="en-GB" dirty="0" smtClean="0"/>
              <a:t>Incur high costs when incorporated later </a:t>
            </a:r>
          </a:p>
          <a:p>
            <a:pPr>
              <a:buFont typeface="Arial" panose="020B0604020202020204" pitchFamily="34" charset="0"/>
              <a:buChar char="•"/>
            </a:pPr>
            <a:r>
              <a:rPr lang="en-GB" dirty="0" smtClean="0"/>
              <a:t>Must be addressed early</a:t>
            </a:r>
            <a:endParaRPr lang="en-US" dirty="0" smtClean="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GB" dirty="0" smtClean="0"/>
              <a:t>Security Requirements Engineering Issues</a:t>
            </a:r>
            <a:r>
              <a:rPr lang="en-US" dirty="0" smtClean="0"/>
              <a:t> –</a:t>
            </a:r>
            <a:r>
              <a:rPr lang="en-GB" dirty="0" smtClean="0"/>
              <a:t> Example</a:t>
            </a:r>
            <a:endParaRPr lang="en-US" dirty="0" smtClean="0"/>
          </a:p>
        </p:txBody>
      </p:sp>
      <p:sp>
        <p:nvSpPr>
          <p:cNvPr id="12" name="Text Placeholder 11"/>
          <p:cNvSpPr>
            <a:spLocks noGrp="1"/>
          </p:cNvSpPr>
          <p:nvPr>
            <p:ph type="body" sz="half" idx="1"/>
          </p:nvPr>
        </p:nvSpPr>
        <p:spPr/>
        <p:txBody>
          <a:bodyPr/>
          <a:lstStyle/>
          <a:p>
            <a:endParaRPr lang="en-US" dirty="0"/>
          </a:p>
        </p:txBody>
      </p:sp>
      <p:sp>
        <p:nvSpPr>
          <p:cNvPr id="13" name="Content Placeholder 12"/>
          <p:cNvSpPr>
            <a:spLocks noGrp="1"/>
          </p:cNvSpPr>
          <p:nvPr>
            <p:ph sz="half" idx="2"/>
          </p:nvPr>
        </p:nvSpPr>
        <p:spPr/>
        <p:txBody>
          <a:bodyPr/>
          <a:lstStyle/>
          <a:p>
            <a:endParaRPr lang="en-US" dirty="0"/>
          </a:p>
        </p:txBody>
      </p:sp>
      <p:graphicFrame>
        <p:nvGraphicFramePr>
          <p:cNvPr id="8" name="Group 3"/>
          <p:cNvGraphicFramePr>
            <a:graphicFrameLocks/>
          </p:cNvGraphicFramePr>
          <p:nvPr/>
        </p:nvGraphicFramePr>
        <p:xfrm>
          <a:off x="152400" y="1905000"/>
          <a:ext cx="4191000" cy="3395664"/>
        </p:xfrm>
        <a:graphic>
          <a:graphicData uri="http://schemas.openxmlformats.org/drawingml/2006/table">
            <a:tbl>
              <a:tblPr/>
              <a:tblGrid>
                <a:gridCol w="1158875"/>
                <a:gridCol w="968375"/>
                <a:gridCol w="1000125"/>
                <a:gridCol w="1063625"/>
              </a:tblGrid>
              <a:tr h="690563">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1" i="0" u="none" strike="noStrike" cap="none" normalizeH="0" baseline="0" dirty="0" smtClean="0">
                          <a:ln>
                            <a:noFill/>
                          </a:ln>
                          <a:solidFill>
                            <a:srgbClr val="363636"/>
                          </a:solidFill>
                          <a:effectLst/>
                          <a:latin typeface="Tahoma" pitchFamily="16" charset="0"/>
                        </a:rPr>
                        <a:t>Stage</a:t>
                      </a:r>
                    </a:p>
                  </a:txBody>
                  <a:tcPr anchor="ctr" anchorCtr="1" horzOverflow="overflow">
                    <a:lnL w="28575"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28575"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1" i="0" u="none" strike="noStrike" cap="none" normalizeH="0" baseline="0" dirty="0" smtClean="0">
                          <a:ln>
                            <a:noFill/>
                          </a:ln>
                          <a:solidFill>
                            <a:srgbClr val="363636"/>
                          </a:solidFill>
                          <a:effectLst/>
                          <a:latin typeface="Tahoma" pitchFamily="16" charset="0"/>
                        </a:rPr>
                        <a:t>Critical Bugs Identified</a:t>
                      </a: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28575"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1" i="0" u="none" strike="noStrike" cap="none" normalizeH="0" baseline="0" dirty="0" smtClean="0">
                          <a:ln>
                            <a:noFill/>
                          </a:ln>
                          <a:solidFill>
                            <a:srgbClr val="363636"/>
                          </a:solidFill>
                          <a:effectLst/>
                          <a:latin typeface="Tahoma" pitchFamily="16" charset="0"/>
                        </a:rPr>
                        <a:t>Cost of Fixing One Bug</a:t>
                      </a: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28575"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1" i="0" u="none" strike="noStrike" cap="none" normalizeH="0" baseline="0" dirty="0" smtClean="0">
                          <a:ln>
                            <a:noFill/>
                          </a:ln>
                          <a:solidFill>
                            <a:srgbClr val="363636"/>
                          </a:solidFill>
                          <a:effectLst/>
                          <a:latin typeface="Tahoma" pitchFamily="16" charset="0"/>
                        </a:rPr>
                        <a:t>Cost of Fixing All Bugs</a:t>
                      </a:r>
                    </a:p>
                  </a:txBody>
                  <a:tcPr anchor="ctr" anchorCtr="1" horzOverflow="overflow">
                    <a:lnL w="12700" cap="flat" cmpd="sng" algn="ctr">
                      <a:solidFill>
                        <a:srgbClr val="363636"/>
                      </a:solidFill>
                      <a:prstDash val="solid"/>
                      <a:round/>
                      <a:headEnd type="none" w="med" len="med"/>
                      <a:tailEnd type="none" w="med" len="med"/>
                    </a:lnL>
                    <a:lnR w="28575" cap="flat" cmpd="sng" algn="ctr">
                      <a:solidFill>
                        <a:srgbClr val="363636"/>
                      </a:solidFill>
                      <a:prstDash val="solid"/>
                      <a:round/>
                      <a:headEnd type="none" w="med" len="med"/>
                      <a:tailEnd type="none" w="med" len="med"/>
                    </a:lnR>
                    <a:lnT w="28575"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r>
              <a:tr h="488950">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Requirements</a:t>
                      </a:r>
                    </a:p>
                  </a:txBody>
                  <a:tcPr anchor="ctr" anchorCtr="1" horzOverflow="overflow">
                    <a:lnL w="28575"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endParaRPr kumimoji="0" lang="en-US" sz="1200" b="0" i="0" u="none" strike="noStrike" cap="none" normalizeH="0" baseline="0" dirty="0" smtClean="0">
                        <a:ln>
                          <a:noFill/>
                        </a:ln>
                        <a:solidFill>
                          <a:srgbClr val="363636"/>
                        </a:solidFill>
                        <a:effectLst/>
                        <a:latin typeface="Tahoma" pitchFamily="16" charset="0"/>
                      </a:endParaRP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$139</a:t>
                      </a: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endParaRPr kumimoji="0" lang="en-US" sz="1200" b="0" i="0" u="none" strike="noStrike" cap="none" normalizeH="0" baseline="0" dirty="0" smtClean="0">
                        <a:ln>
                          <a:noFill/>
                        </a:ln>
                        <a:solidFill>
                          <a:srgbClr val="363636"/>
                        </a:solidFill>
                        <a:effectLst/>
                        <a:latin typeface="Tahoma" pitchFamily="16" charset="0"/>
                      </a:endParaRPr>
                    </a:p>
                  </a:txBody>
                  <a:tcPr anchor="ctr" anchorCtr="1" horzOverflow="overflow">
                    <a:lnL w="12700" cap="flat" cmpd="sng" algn="ctr">
                      <a:solidFill>
                        <a:srgbClr val="363636"/>
                      </a:solidFill>
                      <a:prstDash val="solid"/>
                      <a:round/>
                      <a:headEnd type="none" w="med" len="med"/>
                      <a:tailEnd type="none" w="med" len="med"/>
                    </a:lnL>
                    <a:lnR w="28575"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r>
              <a:tr h="350838">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Design</a:t>
                      </a:r>
                    </a:p>
                  </a:txBody>
                  <a:tcPr anchor="ctr" anchorCtr="1" horzOverflow="overflow">
                    <a:lnL w="28575"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endParaRPr kumimoji="0" lang="en-US" sz="1200" b="0" i="0" u="none" strike="noStrike" cap="none" normalizeH="0" baseline="0" dirty="0" smtClean="0">
                        <a:ln>
                          <a:noFill/>
                        </a:ln>
                        <a:solidFill>
                          <a:srgbClr val="363636"/>
                        </a:solidFill>
                        <a:effectLst/>
                        <a:latin typeface="Tahoma" pitchFamily="16" charset="0"/>
                      </a:endParaRP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$455</a:t>
                      </a: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endParaRPr kumimoji="0" lang="en-US" sz="1200" b="0" i="0" u="none" strike="noStrike" cap="none" normalizeH="0" baseline="0" dirty="0" smtClean="0">
                        <a:ln>
                          <a:noFill/>
                        </a:ln>
                        <a:solidFill>
                          <a:srgbClr val="363636"/>
                        </a:solidFill>
                        <a:effectLst/>
                        <a:latin typeface="Tahoma" pitchFamily="16" charset="0"/>
                      </a:endParaRPr>
                    </a:p>
                  </a:txBody>
                  <a:tcPr anchor="ctr" anchorCtr="1" horzOverflow="overflow">
                    <a:lnL w="12700" cap="flat" cmpd="sng" algn="ctr">
                      <a:solidFill>
                        <a:srgbClr val="363636"/>
                      </a:solidFill>
                      <a:prstDash val="solid"/>
                      <a:round/>
                      <a:headEnd type="none" w="med" len="med"/>
                      <a:tailEnd type="none" w="med" len="med"/>
                    </a:lnL>
                    <a:lnR w="28575"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r>
              <a:tr h="442913">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Coding</a:t>
                      </a:r>
                    </a:p>
                  </a:txBody>
                  <a:tcPr anchor="ctr" anchorCtr="1" horzOverflow="overflow">
                    <a:lnL w="28575"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endParaRPr kumimoji="0" lang="en-US" sz="1200" b="0" i="0" u="none" strike="noStrike" cap="none" normalizeH="0" baseline="0" dirty="0" smtClean="0">
                        <a:ln>
                          <a:noFill/>
                        </a:ln>
                        <a:solidFill>
                          <a:srgbClr val="363636"/>
                        </a:solidFill>
                        <a:effectLst/>
                        <a:latin typeface="Tahoma" pitchFamily="16" charset="0"/>
                      </a:endParaRP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$977</a:t>
                      </a: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endParaRPr kumimoji="0" lang="en-US" sz="1200" b="0" i="0" u="none" strike="noStrike" cap="none" normalizeH="0" baseline="0" dirty="0" smtClean="0">
                        <a:ln>
                          <a:noFill/>
                        </a:ln>
                        <a:solidFill>
                          <a:srgbClr val="363636"/>
                        </a:solidFill>
                        <a:effectLst/>
                        <a:latin typeface="Tahoma" pitchFamily="16" charset="0"/>
                      </a:endParaRPr>
                    </a:p>
                  </a:txBody>
                  <a:tcPr anchor="ctr" anchorCtr="1" horzOverflow="overflow">
                    <a:lnL w="12700" cap="flat" cmpd="sng" algn="ctr">
                      <a:solidFill>
                        <a:srgbClr val="363636"/>
                      </a:solidFill>
                      <a:prstDash val="solid"/>
                      <a:round/>
                      <a:headEnd type="none" w="med" len="med"/>
                      <a:tailEnd type="none" w="med" len="med"/>
                    </a:lnL>
                    <a:lnR w="28575"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r>
              <a:tr h="444500">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Testing</a:t>
                      </a:r>
                    </a:p>
                  </a:txBody>
                  <a:tcPr anchor="ctr" anchorCtr="1" horzOverflow="overflow">
                    <a:lnL w="28575"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50</a:t>
                      </a: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$7,136</a:t>
                      </a: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$356,800</a:t>
                      </a:r>
                    </a:p>
                  </a:txBody>
                  <a:tcPr anchor="ctr" anchorCtr="1" horzOverflow="overflow">
                    <a:lnL w="12700" cap="flat" cmpd="sng" algn="ctr">
                      <a:solidFill>
                        <a:srgbClr val="363636"/>
                      </a:solidFill>
                      <a:prstDash val="solid"/>
                      <a:round/>
                      <a:headEnd type="none" w="med" len="med"/>
                      <a:tailEnd type="none" w="med" len="med"/>
                    </a:lnL>
                    <a:lnR w="28575"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r>
              <a:tr h="488950">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Maintenance</a:t>
                      </a:r>
                    </a:p>
                  </a:txBody>
                  <a:tcPr anchor="ctr" anchorCtr="1" horzOverflow="overflow">
                    <a:lnL w="28575"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150</a:t>
                      </a: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$14,102</a:t>
                      </a: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$2,115,300</a:t>
                      </a:r>
                    </a:p>
                  </a:txBody>
                  <a:tcPr anchor="ctr" anchorCtr="1" horzOverflow="overflow">
                    <a:lnL w="12700" cap="flat" cmpd="sng" algn="ctr">
                      <a:solidFill>
                        <a:srgbClr val="363636"/>
                      </a:solidFill>
                      <a:prstDash val="solid"/>
                      <a:round/>
                      <a:headEnd type="none" w="med" len="med"/>
                      <a:tailEnd type="none" w="med" len="med"/>
                    </a:lnL>
                    <a:lnR w="28575"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r>
              <a:tr h="488950">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1" i="0" u="none" strike="noStrike" cap="none" normalizeH="0" baseline="0" dirty="0" smtClean="0">
                          <a:ln>
                            <a:noFill/>
                          </a:ln>
                          <a:solidFill>
                            <a:srgbClr val="363636"/>
                          </a:solidFill>
                          <a:effectLst/>
                          <a:latin typeface="Tahoma" pitchFamily="16" charset="0"/>
                        </a:rPr>
                        <a:t>Total</a:t>
                      </a:r>
                    </a:p>
                  </a:txBody>
                  <a:tcPr anchor="ctr" anchorCtr="1" horzOverflow="overflow">
                    <a:lnL w="28575"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28575"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1" i="0" u="none" strike="noStrike" cap="none" normalizeH="0" baseline="0" dirty="0" smtClean="0">
                          <a:ln>
                            <a:noFill/>
                          </a:ln>
                          <a:solidFill>
                            <a:srgbClr val="363636"/>
                          </a:solidFill>
                          <a:effectLst/>
                          <a:latin typeface="Tahoma" pitchFamily="16" charset="0"/>
                        </a:rPr>
                        <a:t>200</a:t>
                      </a: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28575"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endParaRPr kumimoji="0" lang="en-US" sz="1200" b="1" i="0" u="none" strike="noStrike" cap="none" normalizeH="0" baseline="0" dirty="0" smtClean="0">
                        <a:ln>
                          <a:noFill/>
                        </a:ln>
                        <a:solidFill>
                          <a:srgbClr val="363636"/>
                        </a:solidFill>
                        <a:effectLst/>
                        <a:latin typeface="Tahoma" pitchFamily="16" charset="0"/>
                      </a:endParaRP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28575"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1" i="0" u="none" strike="noStrike" cap="none" normalizeH="0" baseline="0" dirty="0" smtClean="0">
                          <a:ln>
                            <a:noFill/>
                          </a:ln>
                          <a:solidFill>
                            <a:srgbClr val="363636"/>
                          </a:solidFill>
                          <a:effectLst/>
                          <a:latin typeface="Tahoma" pitchFamily="16" charset="0"/>
                        </a:rPr>
                        <a:t>$2,472,100</a:t>
                      </a:r>
                    </a:p>
                  </a:txBody>
                  <a:tcPr anchor="ctr" anchorCtr="1" horzOverflow="overflow">
                    <a:lnL w="12700" cap="flat" cmpd="sng" algn="ctr">
                      <a:solidFill>
                        <a:srgbClr val="363636"/>
                      </a:solidFill>
                      <a:prstDash val="solid"/>
                      <a:round/>
                      <a:headEnd type="none" w="med" len="med"/>
                      <a:tailEnd type="none" w="med" len="med"/>
                    </a:lnL>
                    <a:lnR w="28575"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28575" cap="flat" cmpd="sng" algn="ctr">
                      <a:solidFill>
                        <a:srgbClr val="363636"/>
                      </a:solidFill>
                      <a:prstDash val="solid"/>
                      <a:round/>
                      <a:headEnd type="none" w="med" len="med"/>
                      <a:tailEnd type="none" w="med" len="med"/>
                    </a:lnB>
                    <a:lnTlToBr>
                      <a:noFill/>
                    </a:lnTlToBr>
                    <a:lnBlToTr>
                      <a:noFill/>
                    </a:lnBlToTr>
                    <a:solidFill>
                      <a:srgbClr val="E4E4E6"/>
                    </a:solidFill>
                  </a:tcPr>
                </a:tc>
              </a:tr>
            </a:tbl>
          </a:graphicData>
        </a:graphic>
      </p:graphicFrame>
      <p:graphicFrame>
        <p:nvGraphicFramePr>
          <p:cNvPr id="9" name="Group 99"/>
          <p:cNvGraphicFramePr>
            <a:graphicFrameLocks/>
          </p:cNvGraphicFramePr>
          <p:nvPr/>
        </p:nvGraphicFramePr>
        <p:xfrm>
          <a:off x="4495800" y="1905000"/>
          <a:ext cx="4525963" cy="3352801"/>
        </p:xfrm>
        <a:graphic>
          <a:graphicData uri="http://schemas.openxmlformats.org/drawingml/2006/table">
            <a:tbl>
              <a:tblPr/>
              <a:tblGrid>
                <a:gridCol w="1114425"/>
                <a:gridCol w="1039813"/>
                <a:gridCol w="1185862"/>
                <a:gridCol w="1185863"/>
              </a:tblGrid>
              <a:tr h="706438">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1" i="0" u="none" strike="noStrike" cap="none" normalizeH="0" baseline="0" dirty="0" smtClean="0">
                          <a:ln>
                            <a:noFill/>
                          </a:ln>
                          <a:solidFill>
                            <a:srgbClr val="363636"/>
                          </a:solidFill>
                          <a:effectLst/>
                          <a:latin typeface="Tahoma" pitchFamily="16" charset="0"/>
                        </a:rPr>
                        <a:t>Stage</a:t>
                      </a:r>
                    </a:p>
                  </a:txBody>
                  <a:tcPr anchor="ctr" anchorCtr="1" horzOverflow="overflow">
                    <a:lnL w="28575"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28575"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1" i="0" u="none" strike="noStrike" cap="none" normalizeH="0" baseline="0" dirty="0" smtClean="0">
                          <a:ln>
                            <a:noFill/>
                          </a:ln>
                          <a:solidFill>
                            <a:srgbClr val="363636"/>
                          </a:solidFill>
                          <a:effectLst/>
                          <a:latin typeface="Tahoma" pitchFamily="16" charset="0"/>
                        </a:rPr>
                        <a:t>Critical Bugs Identified</a:t>
                      </a: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28575"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1" i="0" u="none" strike="noStrike" cap="none" normalizeH="0" baseline="0" dirty="0" smtClean="0">
                          <a:ln>
                            <a:noFill/>
                          </a:ln>
                          <a:solidFill>
                            <a:srgbClr val="363636"/>
                          </a:solidFill>
                          <a:effectLst/>
                          <a:latin typeface="Tahoma" pitchFamily="16" charset="0"/>
                        </a:rPr>
                        <a:t>Cost of Fixing One Bug</a:t>
                      </a: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28575"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1" i="0" u="none" strike="noStrike" cap="none" normalizeH="0" baseline="0" dirty="0" smtClean="0">
                          <a:ln>
                            <a:noFill/>
                          </a:ln>
                          <a:solidFill>
                            <a:srgbClr val="363636"/>
                          </a:solidFill>
                          <a:effectLst/>
                          <a:latin typeface="Tahoma" pitchFamily="16" charset="0"/>
                        </a:rPr>
                        <a:t>Cost of Fixing All Bugs</a:t>
                      </a:r>
                    </a:p>
                  </a:txBody>
                  <a:tcPr anchor="ctr" anchorCtr="1" horzOverflow="overflow">
                    <a:lnL w="12700" cap="flat" cmpd="sng" algn="ctr">
                      <a:solidFill>
                        <a:srgbClr val="363636"/>
                      </a:solidFill>
                      <a:prstDash val="solid"/>
                      <a:round/>
                      <a:headEnd type="none" w="med" len="med"/>
                      <a:tailEnd type="none" w="med" len="med"/>
                    </a:lnL>
                    <a:lnR w="28575" cap="flat" cmpd="sng" algn="ctr">
                      <a:solidFill>
                        <a:srgbClr val="363636"/>
                      </a:solidFill>
                      <a:prstDash val="solid"/>
                      <a:round/>
                      <a:headEnd type="none" w="med" len="med"/>
                      <a:tailEnd type="none" w="med" len="med"/>
                    </a:lnR>
                    <a:lnT w="28575"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r>
              <a:tr h="479425">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Requirements</a:t>
                      </a:r>
                    </a:p>
                  </a:txBody>
                  <a:tcPr anchor="ctr" anchorCtr="1" horzOverflow="overflow">
                    <a:lnL w="28575"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endParaRPr kumimoji="0" lang="en-US" sz="1200" b="0" i="0" u="none" strike="noStrike" cap="none" normalizeH="0" baseline="0" dirty="0" smtClean="0">
                        <a:ln>
                          <a:noFill/>
                        </a:ln>
                        <a:solidFill>
                          <a:srgbClr val="363636"/>
                        </a:solidFill>
                        <a:effectLst/>
                        <a:latin typeface="Tahoma" pitchFamily="16" charset="0"/>
                      </a:endParaRP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$139</a:t>
                      </a: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endParaRPr kumimoji="0" lang="en-US" sz="1200" b="0" i="0" u="none" strike="noStrike" cap="none" normalizeH="0" baseline="0" dirty="0" smtClean="0">
                        <a:ln>
                          <a:noFill/>
                        </a:ln>
                        <a:solidFill>
                          <a:srgbClr val="363636"/>
                        </a:solidFill>
                        <a:effectLst/>
                        <a:latin typeface="Tahoma" pitchFamily="16" charset="0"/>
                      </a:endParaRPr>
                    </a:p>
                  </a:txBody>
                  <a:tcPr anchor="ctr" anchorCtr="1" horzOverflow="overflow">
                    <a:lnL w="12700" cap="flat" cmpd="sng" algn="ctr">
                      <a:solidFill>
                        <a:srgbClr val="363636"/>
                      </a:solidFill>
                      <a:prstDash val="solid"/>
                      <a:round/>
                      <a:headEnd type="none" w="med" len="med"/>
                      <a:tailEnd type="none" w="med" len="med"/>
                    </a:lnL>
                    <a:lnR w="28575"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r>
              <a:tr h="342900">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Design</a:t>
                      </a:r>
                    </a:p>
                  </a:txBody>
                  <a:tcPr anchor="ctr" anchorCtr="1" horzOverflow="overflow">
                    <a:lnL w="28575"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endParaRPr kumimoji="0" lang="en-US" sz="1200" b="0" i="0" u="none" strike="noStrike" cap="none" normalizeH="0" baseline="0" dirty="0" smtClean="0">
                        <a:ln>
                          <a:noFill/>
                        </a:ln>
                        <a:solidFill>
                          <a:srgbClr val="363636"/>
                        </a:solidFill>
                        <a:effectLst/>
                        <a:latin typeface="Tahoma" pitchFamily="16" charset="0"/>
                      </a:endParaRP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$455</a:t>
                      </a: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endParaRPr kumimoji="0" lang="en-US" sz="1200" b="0" i="0" u="none" strike="noStrike" cap="none" normalizeH="0" baseline="0" dirty="0" smtClean="0">
                        <a:ln>
                          <a:noFill/>
                        </a:ln>
                        <a:solidFill>
                          <a:srgbClr val="363636"/>
                        </a:solidFill>
                        <a:effectLst/>
                        <a:latin typeface="Tahoma" pitchFamily="16" charset="0"/>
                      </a:endParaRPr>
                    </a:p>
                  </a:txBody>
                  <a:tcPr anchor="ctr" anchorCtr="1" horzOverflow="overflow">
                    <a:lnL w="12700" cap="flat" cmpd="sng" algn="ctr">
                      <a:solidFill>
                        <a:srgbClr val="363636"/>
                      </a:solidFill>
                      <a:prstDash val="solid"/>
                      <a:round/>
                      <a:headEnd type="none" w="med" len="med"/>
                      <a:tailEnd type="none" w="med" len="med"/>
                    </a:lnL>
                    <a:lnR w="28575"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r>
              <a:tr h="433388">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Coding</a:t>
                      </a:r>
                    </a:p>
                  </a:txBody>
                  <a:tcPr anchor="ctr" anchorCtr="1" horzOverflow="overflow">
                    <a:lnL w="28575"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150</a:t>
                      </a: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$977</a:t>
                      </a: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$146,550</a:t>
                      </a:r>
                    </a:p>
                  </a:txBody>
                  <a:tcPr anchor="ctr" anchorCtr="1" horzOverflow="overflow">
                    <a:lnL w="12700" cap="flat" cmpd="sng" algn="ctr">
                      <a:solidFill>
                        <a:srgbClr val="363636"/>
                      </a:solidFill>
                      <a:prstDash val="solid"/>
                      <a:round/>
                      <a:headEnd type="none" w="med" len="med"/>
                      <a:tailEnd type="none" w="med" len="med"/>
                    </a:lnL>
                    <a:lnR w="28575"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r>
              <a:tr h="434975">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Testing</a:t>
                      </a:r>
                    </a:p>
                  </a:txBody>
                  <a:tcPr anchor="ctr" anchorCtr="1" horzOverflow="overflow">
                    <a:lnL w="28575"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50</a:t>
                      </a: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$7,136</a:t>
                      </a: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$356,800</a:t>
                      </a:r>
                    </a:p>
                  </a:txBody>
                  <a:tcPr anchor="ctr" anchorCtr="1" horzOverflow="overflow">
                    <a:lnL w="12700" cap="flat" cmpd="sng" algn="ctr">
                      <a:solidFill>
                        <a:srgbClr val="363636"/>
                      </a:solidFill>
                      <a:prstDash val="solid"/>
                      <a:round/>
                      <a:headEnd type="none" w="med" len="med"/>
                      <a:tailEnd type="none" w="med" len="med"/>
                    </a:lnL>
                    <a:lnR w="28575"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r>
              <a:tr h="476250">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Maintenance</a:t>
                      </a:r>
                    </a:p>
                  </a:txBody>
                  <a:tcPr anchor="ctr" anchorCtr="1" horzOverflow="overflow">
                    <a:lnL w="28575"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endParaRPr kumimoji="0" lang="en-US" sz="1200" b="0" i="0" u="none" strike="noStrike" cap="none" normalizeH="0" baseline="0" dirty="0" smtClean="0">
                        <a:ln>
                          <a:noFill/>
                        </a:ln>
                        <a:solidFill>
                          <a:srgbClr val="363636"/>
                        </a:solidFill>
                        <a:effectLst/>
                        <a:latin typeface="Tahoma" pitchFamily="16" charset="0"/>
                      </a:endParaRP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0" i="0" u="none" strike="noStrike" cap="none" normalizeH="0" baseline="0" dirty="0" smtClean="0">
                          <a:ln>
                            <a:noFill/>
                          </a:ln>
                          <a:solidFill>
                            <a:srgbClr val="363636"/>
                          </a:solidFill>
                          <a:effectLst/>
                          <a:latin typeface="Tahoma" pitchFamily="16" charset="0"/>
                        </a:rPr>
                        <a:t>$14,102</a:t>
                      </a: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endParaRPr kumimoji="0" lang="en-US" sz="1200" b="0" i="0" u="none" strike="noStrike" cap="none" normalizeH="0" baseline="0" dirty="0" smtClean="0">
                        <a:ln>
                          <a:noFill/>
                        </a:ln>
                        <a:solidFill>
                          <a:srgbClr val="363636"/>
                        </a:solidFill>
                        <a:effectLst/>
                        <a:latin typeface="Tahoma" pitchFamily="16" charset="0"/>
                      </a:endParaRPr>
                    </a:p>
                  </a:txBody>
                  <a:tcPr anchor="ctr" anchorCtr="1" horzOverflow="overflow">
                    <a:lnL w="12700" cap="flat" cmpd="sng" algn="ctr">
                      <a:solidFill>
                        <a:srgbClr val="363636"/>
                      </a:solidFill>
                      <a:prstDash val="solid"/>
                      <a:round/>
                      <a:headEnd type="none" w="med" len="med"/>
                      <a:tailEnd type="none" w="med" len="med"/>
                    </a:lnL>
                    <a:lnR w="28575"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12700" cap="flat" cmpd="sng" algn="ctr">
                      <a:solidFill>
                        <a:srgbClr val="363636"/>
                      </a:solidFill>
                      <a:prstDash val="solid"/>
                      <a:round/>
                      <a:headEnd type="none" w="med" len="med"/>
                      <a:tailEnd type="none" w="med" len="med"/>
                    </a:lnB>
                    <a:lnTlToBr>
                      <a:noFill/>
                    </a:lnTlToBr>
                    <a:lnBlToTr>
                      <a:noFill/>
                    </a:lnBlToTr>
                    <a:solidFill>
                      <a:srgbClr val="E4E4E6"/>
                    </a:solidFill>
                  </a:tcPr>
                </a:tc>
              </a:tr>
              <a:tr h="479425">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1" i="0" u="none" strike="noStrike" cap="none" normalizeH="0" baseline="0" dirty="0" smtClean="0">
                          <a:ln>
                            <a:noFill/>
                          </a:ln>
                          <a:solidFill>
                            <a:srgbClr val="363636"/>
                          </a:solidFill>
                          <a:effectLst/>
                          <a:latin typeface="Tahoma" pitchFamily="16" charset="0"/>
                        </a:rPr>
                        <a:t>Total</a:t>
                      </a:r>
                    </a:p>
                  </a:txBody>
                  <a:tcPr anchor="ctr" anchorCtr="1" horzOverflow="overflow">
                    <a:lnL w="28575"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28575"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1" i="0" u="none" strike="noStrike" cap="none" normalizeH="0" baseline="0" dirty="0" smtClean="0">
                          <a:ln>
                            <a:noFill/>
                          </a:ln>
                          <a:solidFill>
                            <a:srgbClr val="363636"/>
                          </a:solidFill>
                          <a:effectLst/>
                          <a:latin typeface="Tahoma" pitchFamily="16" charset="0"/>
                        </a:rPr>
                        <a:t>200</a:t>
                      </a: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28575"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endParaRPr kumimoji="0" lang="en-US" sz="1200" b="1" i="0" u="none" strike="noStrike" cap="none" normalizeH="0" baseline="0" dirty="0" smtClean="0">
                        <a:ln>
                          <a:noFill/>
                        </a:ln>
                        <a:solidFill>
                          <a:srgbClr val="363636"/>
                        </a:solidFill>
                        <a:effectLst/>
                        <a:latin typeface="Tahoma" pitchFamily="16" charset="0"/>
                      </a:endParaRPr>
                    </a:p>
                  </a:txBody>
                  <a:tcPr anchor="ctr" anchorCtr="1" horzOverflow="overflow">
                    <a:lnL w="12700" cap="flat" cmpd="sng" algn="ctr">
                      <a:solidFill>
                        <a:srgbClr val="363636"/>
                      </a:solidFill>
                      <a:prstDash val="solid"/>
                      <a:round/>
                      <a:headEnd type="none" w="med" len="med"/>
                      <a:tailEnd type="none" w="med" len="med"/>
                    </a:lnL>
                    <a:lnR w="12700"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28575" cap="flat" cmpd="sng" algn="ctr">
                      <a:solidFill>
                        <a:srgbClr val="363636"/>
                      </a:solidFill>
                      <a:prstDash val="solid"/>
                      <a:round/>
                      <a:headEnd type="none" w="med" len="med"/>
                      <a:tailEnd type="none" w="med" len="med"/>
                    </a:lnB>
                    <a:lnTlToBr>
                      <a:noFill/>
                    </a:lnTlToBr>
                    <a:lnBlToTr>
                      <a:noFill/>
                    </a:lnBlToTr>
                    <a:solidFill>
                      <a:srgbClr val="E4E4E6"/>
                    </a:solidFill>
                  </a:tcPr>
                </a:tc>
                <a:tc>
                  <a:txBody>
                    <a:bodyPr/>
                    <a:lstStyle>
                      <a:defPPr>
                        <a:defRPr lang="en-US"/>
                      </a:defPPr>
                      <a:lvl1pPr marL="0" algn="l" defTabSz="914400" rtl="0" eaLnBrk="1" latinLnBrk="0" hangingPunct="1">
                        <a:defRPr sz="1800" kern="1200">
                          <a:solidFill>
                            <a:schemeClr val="tx1"/>
                          </a:solidFill>
                          <a:latin typeface="Tahoma"/>
                        </a:defRPr>
                      </a:lvl1pPr>
                      <a:lvl2pPr marL="457200" algn="l" defTabSz="914400" rtl="0" eaLnBrk="1" latinLnBrk="0" hangingPunct="1">
                        <a:defRPr sz="1800" kern="1200">
                          <a:solidFill>
                            <a:schemeClr val="tx1"/>
                          </a:solidFill>
                          <a:latin typeface="Tahoma"/>
                        </a:defRPr>
                      </a:lvl2pPr>
                      <a:lvl3pPr marL="914400" algn="l" defTabSz="914400" rtl="0" eaLnBrk="1" latinLnBrk="0" hangingPunct="1">
                        <a:defRPr sz="1800" kern="1200">
                          <a:solidFill>
                            <a:schemeClr val="tx1"/>
                          </a:solidFill>
                          <a:latin typeface="Tahoma"/>
                        </a:defRPr>
                      </a:lvl3pPr>
                      <a:lvl4pPr marL="1371600" algn="l" defTabSz="914400" rtl="0" eaLnBrk="1" latinLnBrk="0" hangingPunct="1">
                        <a:defRPr sz="1800" kern="1200">
                          <a:solidFill>
                            <a:schemeClr val="tx1"/>
                          </a:solidFill>
                          <a:latin typeface="Tahoma"/>
                        </a:defRPr>
                      </a:lvl4pPr>
                      <a:lvl5pPr marL="1828800" algn="l" defTabSz="914400" rtl="0" eaLnBrk="1" latinLnBrk="0" hangingPunct="1">
                        <a:defRPr sz="1800" kern="1200">
                          <a:solidFill>
                            <a:schemeClr val="tx1"/>
                          </a:solidFill>
                          <a:latin typeface="Tahoma"/>
                        </a:defRPr>
                      </a:lvl5pPr>
                      <a:lvl6pPr marL="2286000" algn="l" defTabSz="914400" rtl="0" eaLnBrk="1" latinLnBrk="0" hangingPunct="1">
                        <a:defRPr sz="1800" kern="1200">
                          <a:solidFill>
                            <a:schemeClr val="tx1"/>
                          </a:solidFill>
                          <a:latin typeface="Tahoma"/>
                        </a:defRPr>
                      </a:lvl6pPr>
                      <a:lvl7pPr marL="2743200" algn="l" defTabSz="914400" rtl="0" eaLnBrk="1" latinLnBrk="0" hangingPunct="1">
                        <a:defRPr sz="1800" kern="1200">
                          <a:solidFill>
                            <a:schemeClr val="tx1"/>
                          </a:solidFill>
                          <a:latin typeface="Tahoma"/>
                        </a:defRPr>
                      </a:lvl7pPr>
                      <a:lvl8pPr marL="3200400" algn="l" defTabSz="914400" rtl="0" eaLnBrk="1" latinLnBrk="0" hangingPunct="1">
                        <a:defRPr sz="1800" kern="1200">
                          <a:solidFill>
                            <a:schemeClr val="tx1"/>
                          </a:solidFill>
                          <a:latin typeface="Tahoma"/>
                        </a:defRPr>
                      </a:lvl8pPr>
                      <a:lvl9pPr marL="3657600" algn="l" defTabSz="914400" rtl="0" eaLnBrk="1" latinLnBrk="0" hangingPunct="1">
                        <a:defRPr sz="1800" kern="1200">
                          <a:solidFill>
                            <a:schemeClr val="tx1"/>
                          </a:solidFill>
                          <a:latin typeface="Tahoma"/>
                        </a:defRPr>
                      </a:lvl9p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16" charset="2"/>
                        <a:buNone/>
                        <a:tabLst/>
                      </a:pPr>
                      <a:r>
                        <a:rPr kumimoji="0" lang="en-US" sz="1200" b="1" i="0" u="none" strike="noStrike" cap="none" normalizeH="0" baseline="0" dirty="0" smtClean="0">
                          <a:ln>
                            <a:noFill/>
                          </a:ln>
                          <a:solidFill>
                            <a:srgbClr val="363636"/>
                          </a:solidFill>
                          <a:effectLst/>
                          <a:latin typeface="Tahoma" pitchFamily="16" charset="0"/>
                        </a:rPr>
                        <a:t>$503,350</a:t>
                      </a:r>
                    </a:p>
                  </a:txBody>
                  <a:tcPr anchor="ctr" anchorCtr="1" horzOverflow="overflow">
                    <a:lnL w="12700" cap="flat" cmpd="sng" algn="ctr">
                      <a:solidFill>
                        <a:srgbClr val="363636"/>
                      </a:solidFill>
                      <a:prstDash val="solid"/>
                      <a:round/>
                      <a:headEnd type="none" w="med" len="med"/>
                      <a:tailEnd type="none" w="med" len="med"/>
                    </a:lnL>
                    <a:lnR w="28575" cap="flat" cmpd="sng" algn="ctr">
                      <a:solidFill>
                        <a:srgbClr val="363636"/>
                      </a:solidFill>
                      <a:prstDash val="solid"/>
                      <a:round/>
                      <a:headEnd type="none" w="med" len="med"/>
                      <a:tailEnd type="none" w="med" len="med"/>
                    </a:lnR>
                    <a:lnT w="12700" cap="flat" cmpd="sng" algn="ctr">
                      <a:solidFill>
                        <a:srgbClr val="363636"/>
                      </a:solidFill>
                      <a:prstDash val="solid"/>
                      <a:round/>
                      <a:headEnd type="none" w="med" len="med"/>
                      <a:tailEnd type="none" w="med" len="med"/>
                    </a:lnT>
                    <a:lnB w="28575" cap="flat" cmpd="sng" algn="ctr">
                      <a:solidFill>
                        <a:srgbClr val="363636"/>
                      </a:solidFill>
                      <a:prstDash val="solid"/>
                      <a:round/>
                      <a:headEnd type="none" w="med" len="med"/>
                      <a:tailEnd type="none" w="med" len="med"/>
                    </a:lnB>
                    <a:lnTlToBr>
                      <a:noFill/>
                    </a:lnTlToBr>
                    <a:lnBlToTr>
                      <a:noFill/>
                    </a:lnBlToTr>
                    <a:solidFill>
                      <a:srgbClr val="E4E4E6"/>
                    </a:solidFill>
                  </a:tcPr>
                </a:tc>
              </a:tr>
            </a:tbl>
          </a:graphicData>
        </a:graphic>
      </p:graphicFrame>
      <p:sp>
        <p:nvSpPr>
          <p:cNvPr id="10" name="Text Box 95"/>
          <p:cNvSpPr txBox="1">
            <a:spLocks noChangeArrowheads="1"/>
          </p:cNvSpPr>
          <p:nvPr/>
        </p:nvSpPr>
        <p:spPr bwMode="auto">
          <a:xfrm>
            <a:off x="152400" y="1155700"/>
            <a:ext cx="4114800" cy="609600"/>
          </a:xfrm>
          <a:prstGeom prst="rect">
            <a:avLst/>
          </a:prstGeom>
          <a:solidFill>
            <a:srgbClr val="E4E4E6"/>
          </a:solidFill>
          <a:ln w="9525">
            <a:solidFill>
              <a:srgbClr val="363636"/>
            </a:solidFill>
            <a:miter lim="800000"/>
            <a:headEnd/>
            <a:tailEnd/>
          </a:ln>
        </p:spPr>
        <p:txBody>
          <a:bodyPr anchor="ctr" anchorCtr="1"/>
          <a:lstStyle/>
          <a:p>
            <a:pPr algn="ctr" fontAlgn="auto">
              <a:spcBef>
                <a:spcPts val="0"/>
              </a:spcBef>
              <a:spcAft>
                <a:spcPts val="0"/>
              </a:spcAft>
              <a:defRPr/>
            </a:pPr>
            <a:r>
              <a:rPr lang="en-US" sz="1500" kern="0" dirty="0">
                <a:solidFill>
                  <a:srgbClr val="363636"/>
                </a:solidFill>
                <a:latin typeface="Arial" charset="0"/>
                <a:ea typeface="ＭＳ Ｐゴシック" charset="-128"/>
                <a:cs typeface="+mn-cs"/>
              </a:rPr>
              <a:t>Cost of Fixing Vulnerabilities </a:t>
            </a:r>
            <a:r>
              <a:rPr lang="en-US" sz="1500" u="sng" kern="0" dirty="0">
                <a:solidFill>
                  <a:srgbClr val="363636"/>
                </a:solidFill>
                <a:latin typeface="Arial" charset="0"/>
                <a:ea typeface="ＭＳ Ｐゴシック" charset="-128"/>
                <a:cs typeface="+mn-cs"/>
              </a:rPr>
              <a:t>Later</a:t>
            </a:r>
            <a:endParaRPr lang="en-US" sz="1500" kern="0" dirty="0">
              <a:solidFill>
                <a:srgbClr val="363636"/>
              </a:solidFill>
              <a:latin typeface="Arial" charset="0"/>
              <a:ea typeface="ＭＳ Ｐゴシック" charset="-128"/>
              <a:cs typeface="+mn-cs"/>
            </a:endParaRPr>
          </a:p>
        </p:txBody>
      </p:sp>
      <p:sp>
        <p:nvSpPr>
          <p:cNvPr id="11" name="Text Box 96"/>
          <p:cNvSpPr txBox="1">
            <a:spLocks noChangeArrowheads="1"/>
          </p:cNvSpPr>
          <p:nvPr/>
        </p:nvSpPr>
        <p:spPr bwMode="auto">
          <a:xfrm>
            <a:off x="4495800" y="1154113"/>
            <a:ext cx="4503738" cy="609600"/>
          </a:xfrm>
          <a:prstGeom prst="rect">
            <a:avLst/>
          </a:prstGeom>
          <a:solidFill>
            <a:srgbClr val="E4E4E6"/>
          </a:solidFill>
          <a:ln w="9525">
            <a:solidFill>
              <a:srgbClr val="363636"/>
            </a:solidFill>
            <a:miter lim="800000"/>
            <a:headEnd/>
            <a:tailEnd/>
          </a:ln>
        </p:spPr>
        <p:txBody>
          <a:bodyPr anchor="ctr" anchorCtr="1"/>
          <a:lstStyle/>
          <a:p>
            <a:pPr algn="ctr" fontAlgn="auto">
              <a:spcBef>
                <a:spcPts val="0"/>
              </a:spcBef>
              <a:spcAft>
                <a:spcPts val="0"/>
              </a:spcAft>
              <a:defRPr/>
            </a:pPr>
            <a:r>
              <a:rPr lang="en-US" sz="1500" kern="0" dirty="0">
                <a:solidFill>
                  <a:srgbClr val="363636"/>
                </a:solidFill>
                <a:latin typeface="Arial" charset="0"/>
                <a:ea typeface="ＭＳ Ｐゴシック" charset="-128"/>
                <a:cs typeface="+mn-cs"/>
              </a:rPr>
              <a:t>Cost of Fixing Vulnerabilities </a:t>
            </a:r>
            <a:r>
              <a:rPr lang="en-US" sz="1500" u="sng" kern="0" dirty="0">
                <a:solidFill>
                  <a:srgbClr val="363636"/>
                </a:solidFill>
                <a:latin typeface="Arial" charset="0"/>
                <a:ea typeface="ＭＳ Ｐゴシック" charset="-128"/>
                <a:cs typeface="+mn-cs"/>
              </a:rPr>
              <a:t>Early</a:t>
            </a:r>
          </a:p>
        </p:txBody>
      </p:sp>
      <p:sp>
        <p:nvSpPr>
          <p:cNvPr id="23642" name="Oval 11"/>
          <p:cNvSpPr>
            <a:spLocks noChangeArrowheads="1"/>
          </p:cNvSpPr>
          <p:nvPr/>
        </p:nvSpPr>
        <p:spPr bwMode="auto">
          <a:xfrm>
            <a:off x="2971800" y="4876800"/>
            <a:ext cx="533400" cy="46038"/>
          </a:xfrm>
          <a:prstGeom prst="ellipse">
            <a:avLst/>
          </a:prstGeom>
          <a:noFill/>
          <a:ln w="9525" algn="ctr">
            <a:noFill/>
            <a:round/>
            <a:headEnd/>
            <a:tailEnd/>
          </a:ln>
        </p:spPr>
        <p:txBody>
          <a:bodyPr lIns="92309" tIns="46154" rIns="92309" bIns="46154"/>
          <a:lstStyle/>
          <a:p>
            <a:pPr>
              <a:spcBef>
                <a:spcPct val="30000"/>
              </a:spcBef>
              <a:tabLst>
                <a:tab pos="292100" algn="l"/>
                <a:tab pos="571500" algn="l"/>
              </a:tabLst>
            </a:pPr>
            <a:endParaRPr lang="en-CA" dirty="0"/>
          </a:p>
        </p:txBody>
      </p:sp>
      <p:sp>
        <p:nvSpPr>
          <p:cNvPr id="23643" name="Up Arrow 12"/>
          <p:cNvSpPr>
            <a:spLocks noChangeArrowheads="1"/>
          </p:cNvSpPr>
          <p:nvPr/>
        </p:nvSpPr>
        <p:spPr bwMode="auto">
          <a:xfrm>
            <a:off x="3962400" y="5562600"/>
            <a:ext cx="1219200" cy="152400"/>
          </a:xfrm>
          <a:prstGeom prst="upArrow">
            <a:avLst>
              <a:gd name="adj1" fmla="val 50000"/>
              <a:gd name="adj2" fmla="val 50000"/>
            </a:avLst>
          </a:prstGeom>
          <a:noFill/>
          <a:ln w="9525" algn="ctr">
            <a:noFill/>
            <a:round/>
            <a:headEnd/>
            <a:tailEnd/>
          </a:ln>
        </p:spPr>
        <p:txBody>
          <a:bodyPr lIns="92309" tIns="46154" rIns="92309" bIns="46154"/>
          <a:lstStyle/>
          <a:p>
            <a:pPr>
              <a:spcBef>
                <a:spcPct val="30000"/>
              </a:spcBef>
              <a:tabLst>
                <a:tab pos="292100" algn="l"/>
                <a:tab pos="571500" algn="l"/>
              </a:tabLst>
            </a:pPr>
            <a:endParaRPr lang="en-CA" dirty="0"/>
          </a:p>
        </p:txBody>
      </p:sp>
      <p:sp>
        <p:nvSpPr>
          <p:cNvPr id="23644" name="Up Arrow 13"/>
          <p:cNvSpPr>
            <a:spLocks noChangeArrowheads="1"/>
          </p:cNvSpPr>
          <p:nvPr/>
        </p:nvSpPr>
        <p:spPr bwMode="auto">
          <a:xfrm>
            <a:off x="3962400" y="5638800"/>
            <a:ext cx="1295400" cy="304800"/>
          </a:xfrm>
          <a:prstGeom prst="upArrow">
            <a:avLst>
              <a:gd name="adj1" fmla="val 50000"/>
              <a:gd name="adj2" fmla="val 50000"/>
            </a:avLst>
          </a:prstGeom>
          <a:noFill/>
          <a:ln w="9525" algn="ctr">
            <a:noFill/>
            <a:round/>
            <a:headEnd/>
            <a:tailEnd/>
          </a:ln>
        </p:spPr>
        <p:txBody>
          <a:bodyPr lIns="92309" tIns="46154" rIns="92309" bIns="46154"/>
          <a:lstStyle/>
          <a:p>
            <a:pPr>
              <a:spcBef>
                <a:spcPct val="30000"/>
              </a:spcBef>
              <a:tabLst>
                <a:tab pos="292100" algn="l"/>
                <a:tab pos="571500" algn="l"/>
              </a:tabLst>
            </a:pPr>
            <a:endParaRPr lang="en-CA" dirty="0"/>
          </a:p>
        </p:txBody>
      </p:sp>
      <p:cxnSp>
        <p:nvCxnSpPr>
          <p:cNvPr id="23645" name="Straight Arrow Connector 15"/>
          <p:cNvCxnSpPr>
            <a:cxnSpLocks noChangeShapeType="1"/>
          </p:cNvCxnSpPr>
          <p:nvPr/>
        </p:nvCxnSpPr>
        <p:spPr bwMode="auto">
          <a:xfrm rot="10800000">
            <a:off x="3886200" y="5486400"/>
            <a:ext cx="1143000" cy="457200"/>
          </a:xfrm>
          <a:prstGeom prst="straightConnector1">
            <a:avLst/>
          </a:prstGeom>
          <a:noFill/>
          <a:ln w="9525" algn="ctr">
            <a:noFill/>
            <a:round/>
            <a:headEnd/>
            <a:tailEnd type="arrow" w="med" len="med"/>
          </a:ln>
        </p:spPr>
      </p:cxnSp>
      <p:sp>
        <p:nvSpPr>
          <p:cNvPr id="21" name="Rectangle 2"/>
          <p:cNvSpPr txBox="1">
            <a:spLocks noChangeArrowheads="1"/>
          </p:cNvSpPr>
          <p:nvPr/>
        </p:nvSpPr>
        <p:spPr bwMode="auto">
          <a:xfrm>
            <a:off x="228600" y="5562600"/>
            <a:ext cx="8474075" cy="714375"/>
          </a:xfrm>
          <a:prstGeom prst="rect">
            <a:avLst/>
          </a:prstGeom>
          <a:noFill/>
          <a:ln w="9525">
            <a:noFill/>
            <a:miter lim="800000"/>
            <a:headEnd/>
            <a:tailEnd/>
          </a:ln>
        </p:spPr>
        <p:txBody>
          <a:bodyPr lIns="0" tIns="0" rIns="0" bIns="0" anchor="ctr"/>
          <a:lstStyle/>
          <a:p>
            <a:pPr>
              <a:lnSpc>
                <a:spcPct val="80000"/>
              </a:lnSpc>
              <a:defRPr/>
            </a:pPr>
            <a:r>
              <a:rPr lang="en-US" sz="2400" b="1" kern="0" dirty="0">
                <a:latin typeface="Calibri" panose="020F0502020204030204" pitchFamily="34" charset="0"/>
                <a:ea typeface="+mj-ea"/>
                <a:cs typeface="+mj-cs"/>
              </a:rPr>
              <a:t>As can be seen, identifying defects early in the </a:t>
            </a:r>
            <a:r>
              <a:rPr lang="en-US" sz="2400" b="1" kern="0" dirty="0" smtClean="0">
                <a:latin typeface="Calibri" panose="020F0502020204030204" pitchFamily="34" charset="0"/>
                <a:ea typeface="+mj-ea"/>
                <a:cs typeface="+mj-cs"/>
              </a:rPr>
              <a:t>lifecycle </a:t>
            </a:r>
            <a:r>
              <a:rPr lang="en-US" sz="2400" b="1" kern="0" dirty="0">
                <a:latin typeface="Calibri" panose="020F0502020204030204" pitchFamily="34" charset="0"/>
                <a:ea typeface="+mj-ea"/>
                <a:cs typeface="+mj-cs"/>
              </a:rPr>
              <a:t>reduced costs by nearly $2 million.</a:t>
            </a:r>
          </a:p>
        </p:txBody>
      </p:sp>
      <p:sp>
        <p:nvSpPr>
          <p:cNvPr id="23647" name="Rectangle 21"/>
          <p:cNvSpPr>
            <a:spLocks noChangeArrowheads="1"/>
          </p:cNvSpPr>
          <p:nvPr/>
        </p:nvSpPr>
        <p:spPr bwMode="auto">
          <a:xfrm>
            <a:off x="3276600" y="4800600"/>
            <a:ext cx="1066800" cy="457200"/>
          </a:xfrm>
          <a:prstGeom prst="rect">
            <a:avLst/>
          </a:prstGeom>
          <a:noFill/>
          <a:ln w="28575" algn="ctr">
            <a:solidFill>
              <a:srgbClr val="FF0000"/>
            </a:solidFill>
            <a:round/>
            <a:headEnd/>
            <a:tailEnd/>
          </a:ln>
        </p:spPr>
        <p:txBody>
          <a:bodyPr lIns="92309" tIns="46154" rIns="92309" bIns="46154"/>
          <a:lstStyle/>
          <a:p>
            <a:pPr>
              <a:spcBef>
                <a:spcPct val="30000"/>
              </a:spcBef>
              <a:tabLst>
                <a:tab pos="292100" algn="l"/>
                <a:tab pos="571500" algn="l"/>
              </a:tabLst>
            </a:pPr>
            <a:endParaRPr lang="en-CA" dirty="0"/>
          </a:p>
        </p:txBody>
      </p:sp>
      <p:sp>
        <p:nvSpPr>
          <p:cNvPr id="23648" name="Rectangle 22"/>
          <p:cNvSpPr>
            <a:spLocks noChangeArrowheads="1"/>
          </p:cNvSpPr>
          <p:nvPr/>
        </p:nvSpPr>
        <p:spPr bwMode="auto">
          <a:xfrm>
            <a:off x="7848600" y="4800600"/>
            <a:ext cx="1066800" cy="457200"/>
          </a:xfrm>
          <a:prstGeom prst="rect">
            <a:avLst/>
          </a:prstGeom>
          <a:noFill/>
          <a:ln w="28575" algn="ctr">
            <a:solidFill>
              <a:srgbClr val="FF0000"/>
            </a:solidFill>
            <a:round/>
            <a:headEnd/>
            <a:tailEnd/>
          </a:ln>
        </p:spPr>
        <p:txBody>
          <a:bodyPr lIns="92309" tIns="46154" rIns="92309" bIns="46154"/>
          <a:lstStyle/>
          <a:p>
            <a:pPr>
              <a:spcBef>
                <a:spcPct val="30000"/>
              </a:spcBef>
              <a:tabLst>
                <a:tab pos="292100" algn="l"/>
                <a:tab pos="571500" algn="l"/>
              </a:tabLst>
            </a:pPr>
            <a:endParaRPr lang="en-CA" dirty="0"/>
          </a:p>
        </p:txBody>
      </p:sp>
    </p:spTree>
    <p:extLst>
      <p:ext uri="{BB962C8B-B14F-4D97-AF65-F5344CB8AC3E}">
        <p14:creationId xmlns:p14="http://schemas.microsoft.com/office/powerpoint/2010/main" val="3825746378"/>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lnSpc>
                <a:spcPct val="7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Microsoft Security Lifecycle Results</a:t>
            </a:r>
          </a:p>
        </p:txBody>
      </p:sp>
      <p:sp>
        <p:nvSpPr>
          <p:cNvPr id="15363" name="Rectangle 3"/>
          <p:cNvSpPr>
            <a:spLocks noGrp="1" noChangeArrowheads="1"/>
          </p:cNvSpPr>
          <p:nvPr>
            <p:ph idx="1"/>
          </p:nvPr>
        </p:nvSpPr>
        <p:spPr/>
        <p:txBody>
          <a:bodyPr/>
          <a:lstStyle/>
          <a:p>
            <a:pPr>
              <a:buFont typeface="Arial" panose="020B0604020202020204" pitchFamily="34" charset="0"/>
              <a:buChar char="•"/>
            </a:pPr>
            <a:r>
              <a:rPr lang="en-US" sz="2100" b="1" dirty="0" smtClean="0"/>
              <a:t>Microsoft Windows: 45% Fewer Vulnerabilities in Windows Vista</a:t>
            </a:r>
          </a:p>
          <a:p>
            <a:pPr>
              <a:buFont typeface="Arial" panose="020B0604020202020204" pitchFamily="34" charset="0"/>
              <a:buChar char="•"/>
            </a:pPr>
            <a:r>
              <a:rPr lang="en-US" sz="2100" dirty="0" smtClean="0"/>
              <a:t>Windows Vista was the first Microsoft operating system to benefit from the SDL. After the first year, Windows Vista had 45% fewer vulnerabilities than Windows XP. In a comparison of security vulnerabilities, Windows Vista also fares better than competing operating systems</a:t>
            </a:r>
          </a:p>
          <a:p>
            <a:pPr>
              <a:buFont typeface="Arial" panose="020B0604020202020204" pitchFamily="34" charset="0"/>
              <a:buChar char="•"/>
            </a:pPr>
            <a:r>
              <a:rPr lang="en-US" sz="2100" b="1" dirty="0" smtClean="0"/>
              <a:t>Microsoft SQL Server: 91% Fewer Vulnerabilities in SQL Server 2005</a:t>
            </a:r>
          </a:p>
          <a:p>
            <a:pPr>
              <a:buFont typeface="Arial" panose="020B0604020202020204" pitchFamily="34" charset="0"/>
              <a:buChar char="•"/>
            </a:pPr>
            <a:r>
              <a:rPr lang="en-US" sz="2100" dirty="0" smtClean="0"/>
              <a:t>SQL Server serves as an excellent example for security improvements resulting from incorporating the SDL. Within the three years after release, Microsoft has issued three security bulletins for the SQL Server 2005 database engine</a:t>
            </a:r>
          </a:p>
          <a:p>
            <a:pPr marL="0" indent="0">
              <a:buNone/>
            </a:pPr>
            <a:endParaRPr lang="en-US" sz="1900" dirty="0" smtClean="0"/>
          </a:p>
          <a:p>
            <a:pPr marL="0" indent="0">
              <a:buNone/>
            </a:pPr>
            <a:r>
              <a:rPr lang="en-US" sz="1900" dirty="0" smtClean="0"/>
              <a:t>Reference: &lt;</a:t>
            </a:r>
            <a:r>
              <a:rPr lang="en-US" sz="1900" dirty="0" smtClean="0">
                <a:hlinkClick r:id="rId3"/>
              </a:rPr>
              <a:t>http://www.microsoft.com/security/sdl/learn/measurable.aspx</a:t>
            </a:r>
            <a:r>
              <a:rPr lang="en-US" sz="1900" dirty="0" smtClean="0"/>
              <a:t>&gt; </a:t>
            </a:r>
          </a:p>
        </p:txBody>
      </p:sp>
    </p:spTree>
    <p:extLst>
      <p:ext uri="{BB962C8B-B14F-4D97-AF65-F5344CB8AC3E}">
        <p14:creationId xmlns:p14="http://schemas.microsoft.com/office/powerpoint/2010/main" val="1288908275"/>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GB" dirty="0" smtClean="0"/>
              <a:t>Security Requirements Methods</a:t>
            </a:r>
            <a:endParaRPr lang="en-US" dirty="0" smtClean="0"/>
          </a:p>
        </p:txBody>
      </p:sp>
      <p:sp>
        <p:nvSpPr>
          <p:cNvPr id="27651" name="Rectangle 3"/>
          <p:cNvSpPr>
            <a:spLocks noGrp="1" noChangeArrowheads="1"/>
          </p:cNvSpPr>
          <p:nvPr>
            <p:ph idx="1"/>
          </p:nvPr>
        </p:nvSpPr>
        <p:spPr/>
        <p:txBody>
          <a:bodyPr/>
          <a:lstStyle/>
          <a:p>
            <a:pPr>
              <a:buFont typeface="Arial" panose="020B0604020202020204" pitchFamily="34" charset="0"/>
              <a:buChar char="•"/>
            </a:pPr>
            <a:r>
              <a:rPr lang="en-GB" dirty="0" smtClean="0"/>
              <a:t>SQUARE</a:t>
            </a:r>
          </a:p>
          <a:p>
            <a:pPr>
              <a:buFont typeface="Arial" panose="020B0604020202020204" pitchFamily="34" charset="0"/>
              <a:buChar char="•"/>
            </a:pPr>
            <a:r>
              <a:rPr lang="en-GB" dirty="0" smtClean="0"/>
              <a:t>CLASP</a:t>
            </a:r>
          </a:p>
          <a:p>
            <a:pPr>
              <a:buFont typeface="Arial" panose="020B0604020202020204" pitchFamily="34" charset="0"/>
              <a:buChar char="•"/>
            </a:pPr>
            <a:r>
              <a:rPr lang="en-GB" dirty="0" smtClean="0"/>
              <a:t>Core Security Requirements Artifacts</a:t>
            </a:r>
          </a:p>
          <a:p>
            <a:pPr>
              <a:buFont typeface="Arial" panose="020B0604020202020204" pitchFamily="34" charset="0"/>
              <a:buChar char="•"/>
            </a:pPr>
            <a:r>
              <a:rPr lang="en-GB" dirty="0" smtClean="0"/>
              <a:t>SREP</a:t>
            </a:r>
          </a:p>
          <a:p>
            <a:pPr>
              <a:buFont typeface="Arial" panose="020B0604020202020204" pitchFamily="34" charset="0"/>
              <a:buChar char="•"/>
            </a:pPr>
            <a:r>
              <a:rPr lang="en-GB" dirty="0" smtClean="0"/>
              <a:t>Security Patterns</a:t>
            </a:r>
          </a:p>
          <a:p>
            <a:pPr>
              <a:buFont typeface="Arial" panose="020B0604020202020204" pitchFamily="34" charset="0"/>
              <a:buChar char="•"/>
            </a:pPr>
            <a:r>
              <a:rPr lang="en-GB" dirty="0" smtClean="0"/>
              <a:t>TROPOS</a:t>
            </a:r>
          </a:p>
          <a:p>
            <a:pPr>
              <a:buFont typeface="Arial" panose="020B0604020202020204" pitchFamily="34" charset="0"/>
              <a:buChar char="•"/>
            </a:pPr>
            <a:r>
              <a:rPr lang="en-GB" dirty="0" smtClean="0"/>
              <a:t>Others</a:t>
            </a:r>
            <a:endParaRPr lang="en-US" dirty="0" smtClean="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GB" dirty="0" smtClean="0"/>
              <a:t>Security Requirements Methods</a:t>
            </a:r>
            <a:endParaRPr lang="en-US" dirty="0" smtClean="0"/>
          </a:p>
        </p:txBody>
      </p:sp>
      <p:sp>
        <p:nvSpPr>
          <p:cNvPr id="28675" name="Rectangle 3"/>
          <p:cNvSpPr>
            <a:spLocks noGrp="1" noChangeArrowheads="1"/>
          </p:cNvSpPr>
          <p:nvPr>
            <p:ph idx="1"/>
          </p:nvPr>
        </p:nvSpPr>
        <p:spPr/>
        <p:txBody>
          <a:bodyPr/>
          <a:lstStyle/>
          <a:p>
            <a:r>
              <a:rPr lang="en-US" dirty="0" smtClean="0"/>
              <a:t>SQUARE</a:t>
            </a:r>
          </a:p>
          <a:p>
            <a:pPr lvl="1"/>
            <a:r>
              <a:rPr lang="en-GB" dirty="0" smtClean="0"/>
              <a:t>Security Quality Requirements Engineering</a:t>
            </a:r>
          </a:p>
          <a:p>
            <a:pPr lvl="1"/>
            <a:r>
              <a:rPr lang="en-GB" dirty="0" smtClean="0"/>
              <a:t>Nine-step process</a:t>
            </a:r>
          </a:p>
          <a:p>
            <a:pPr lvl="1"/>
            <a:r>
              <a:rPr lang="en-GB" dirty="0" smtClean="0"/>
              <a:t>SQUARE-Lite</a:t>
            </a:r>
          </a:p>
          <a:p>
            <a:pPr lvl="1"/>
            <a:r>
              <a:rPr lang="en-GB" dirty="0" smtClean="0"/>
              <a:t>SQUARE for Privacy</a:t>
            </a:r>
          </a:p>
          <a:p>
            <a:pPr lvl="1"/>
            <a:r>
              <a:rPr lang="en-GB" dirty="0" smtClean="0"/>
              <a:t>SQUARE for Acquisition</a:t>
            </a:r>
          </a:p>
          <a:p>
            <a:pPr lvl="1"/>
            <a:r>
              <a:rPr lang="en-GB" dirty="0" smtClean="0"/>
              <a:t>Can be used with existing requirements engineering process</a:t>
            </a:r>
            <a:r>
              <a:rPr lang="en-US" dirty="0" smtClean="0"/>
              <a:t> </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SQUARE Methodology</a:t>
            </a:r>
            <a:br>
              <a:rPr lang="en-US" dirty="0" smtClean="0"/>
            </a:br>
            <a:r>
              <a:rPr lang="en-US" sz="2400" dirty="0" smtClean="0"/>
              <a:t>What is it? Who is involved?</a:t>
            </a:r>
            <a:endParaRPr lang="en-US" sz="2400"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GB" dirty="0" smtClean="0"/>
              <a:t>SQUARE</a:t>
            </a:r>
            <a:endParaRPr lang="en-US" dirty="0" smtClean="0"/>
          </a:p>
        </p:txBody>
      </p:sp>
      <p:sp>
        <p:nvSpPr>
          <p:cNvPr id="19459" name="Content Placeholder 2"/>
          <p:cNvSpPr>
            <a:spLocks noGrp="1"/>
          </p:cNvSpPr>
          <p:nvPr>
            <p:ph idx="1"/>
          </p:nvPr>
        </p:nvSpPr>
        <p:spPr/>
        <p:txBody>
          <a:bodyPr/>
          <a:lstStyle/>
          <a:p>
            <a:pPr eaLnBrk="1" hangingPunct="1">
              <a:buFont typeface="Arial" panose="020B0604020202020204" pitchFamily="34" charset="0"/>
              <a:buChar char="•"/>
            </a:pPr>
            <a:r>
              <a:rPr lang="en-GB" sz="3200" dirty="0" smtClean="0">
                <a:solidFill>
                  <a:srgbClr val="000000"/>
                </a:solidFill>
              </a:rPr>
              <a:t>Developed by the CERT Division at the SEI, Carnegie Mellon University</a:t>
            </a:r>
          </a:p>
          <a:p>
            <a:pPr eaLnBrk="1" hangingPunct="1">
              <a:buFont typeface="Arial" panose="020B0604020202020204" pitchFamily="34" charset="0"/>
              <a:buChar char="•"/>
            </a:pPr>
            <a:r>
              <a:rPr lang="en-GB" sz="3200" dirty="0" smtClean="0">
                <a:solidFill>
                  <a:srgbClr val="000000"/>
                </a:solidFill>
              </a:rPr>
              <a:t>Stepwise methodology for eliciting, categorizing, and prioritizing security requirements for information technology systems and applications</a:t>
            </a:r>
          </a:p>
          <a:p>
            <a:pPr eaLnBrk="1" hangingPunct="1">
              <a:buFont typeface="Arial" panose="020B0604020202020204" pitchFamily="34" charset="0"/>
              <a:buChar char="•"/>
            </a:pPr>
            <a:r>
              <a:rPr lang="en-GB" sz="3200" dirty="0" smtClean="0">
                <a:solidFill>
                  <a:srgbClr val="000000"/>
                </a:solidFill>
              </a:rPr>
              <a:t>Security requirements are </a:t>
            </a:r>
            <a:r>
              <a:rPr lang="en-GB" sz="3200" smtClean="0">
                <a:solidFill>
                  <a:srgbClr val="000000"/>
                </a:solidFill>
              </a:rPr>
              <a:t>quality attributes</a:t>
            </a:r>
            <a:endParaRPr lang="en-US" sz="3200" dirty="0" smtClean="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
          <p:cNvSpPr>
            <a:spLocks noGrp="1" noChangeArrowheads="1"/>
          </p:cNvSpPr>
          <p:nvPr>
            <p:ph type="title"/>
          </p:nvPr>
        </p:nvSpPr>
        <p:spPr/>
        <p:txBody>
          <a:bodyPr/>
          <a:lstStyle/>
          <a:p>
            <a:r>
              <a:rPr lang="en-GB" dirty="0" smtClean="0"/>
              <a:t>SQUARE</a:t>
            </a:r>
          </a:p>
        </p:txBody>
      </p:sp>
      <p:sp>
        <p:nvSpPr>
          <p:cNvPr id="18435" name="Rectangle 2"/>
          <p:cNvSpPr>
            <a:spLocks noGrp="1" noChangeArrowheads="1"/>
          </p:cNvSpPr>
          <p:nvPr>
            <p:ph idx="1"/>
          </p:nvPr>
        </p:nvSpPr>
        <p:spPr/>
        <p:txBody>
          <a:bodyPr/>
          <a:lstStyle/>
          <a:p>
            <a:r>
              <a:rPr lang="en-GB" dirty="0" smtClean="0"/>
              <a:t> Who is involved?</a:t>
            </a:r>
          </a:p>
          <a:p>
            <a:pPr lvl="1"/>
            <a:r>
              <a:rPr lang="en-GB" dirty="0" smtClean="0"/>
              <a:t>stakeholders of the project</a:t>
            </a:r>
          </a:p>
          <a:p>
            <a:pPr lvl="1"/>
            <a:r>
              <a:rPr lang="en-GB" dirty="0" smtClean="0"/>
              <a:t>requirement engineers with security expertise</a:t>
            </a:r>
          </a:p>
          <a:p>
            <a:endParaRPr lang="en-GB" dirty="0" smtClean="0"/>
          </a:p>
          <a:p>
            <a:r>
              <a:rPr lang="en-GB" dirty="0" smtClean="0"/>
              <a:t>In SQUARE, security requirements are</a:t>
            </a:r>
          </a:p>
          <a:p>
            <a:pPr lvl="1"/>
            <a:r>
              <a:rPr lang="en-GB" dirty="0" smtClean="0"/>
              <a:t>treated at the same time as the system's functional requirements, AND</a:t>
            </a:r>
          </a:p>
          <a:p>
            <a:pPr lvl="1"/>
            <a:r>
              <a:rPr lang="en-GB" dirty="0" smtClean="0"/>
              <a:t>specified in the early stages of the SDLC</a:t>
            </a:r>
          </a:p>
          <a:p>
            <a:pPr lvl="1"/>
            <a:r>
              <a:rPr lang="en-GB" dirty="0" smtClean="0"/>
              <a:t>specified in similar ways as software requirements engineering and practices</a:t>
            </a:r>
          </a:p>
          <a:p>
            <a:pPr lvl="1"/>
            <a:r>
              <a:rPr lang="en-GB" dirty="0" smtClean="0"/>
              <a:t>determined through a process of nine discrete steps</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SQUARE Steps</a:t>
            </a:r>
            <a:br>
              <a:rPr lang="en-US" dirty="0" smtClean="0"/>
            </a:br>
            <a:r>
              <a:rPr lang="en-US" sz="2400" dirty="0" smtClean="0"/>
              <a:t>The Nine Steps</a:t>
            </a:r>
            <a:r>
              <a:rPr lang="en-US" dirty="0" smtClean="0"/>
              <a:t/>
            </a:r>
            <a:br>
              <a:rPr lang="en-US" dirty="0" smtClean="0"/>
            </a:br>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458200" cy="5257800"/>
          </a:xfrm>
        </p:spPr>
        <p:txBody>
          <a:bodyPr/>
          <a:lstStyle/>
          <a:p>
            <a:pPr lvl="0"/>
            <a:r>
              <a:rPr lang="en-US" sz="1200" dirty="0">
                <a:latin typeface="Times New Roman"/>
                <a:ea typeface="Times New Roman"/>
              </a:rPr>
              <a:t>Copyright 2014 Carnegie Mellon University</a:t>
            </a:r>
            <a:br>
              <a:rPr lang="en-US" sz="1200" dirty="0">
                <a:latin typeface="Times New Roman"/>
                <a:ea typeface="Times New Roman"/>
              </a:rPr>
            </a:br>
            <a:r>
              <a:rPr lang="en-US" sz="1200" dirty="0">
                <a:latin typeface="Times New Roman"/>
                <a:ea typeface="Times New Roman"/>
              </a:rPr>
              <a:t/>
            </a:r>
            <a:br>
              <a:rPr lang="en-US" sz="1200" dirty="0">
                <a:latin typeface="Times New Roman"/>
                <a:ea typeface="Times New Roman"/>
              </a:rPr>
            </a:br>
            <a:r>
              <a:rPr lang="en-US" sz="1200" dirty="0">
                <a:latin typeface="Times New Roman"/>
                <a:ea typeface="Times New Roman"/>
              </a:rPr>
              <a:t>This material has been approved for public release and unlimited distribution except as restricted below.</a:t>
            </a:r>
            <a:br>
              <a:rPr lang="en-US" sz="1200" dirty="0">
                <a:latin typeface="Times New Roman"/>
                <a:ea typeface="Times New Roman"/>
              </a:rPr>
            </a:br>
            <a:r>
              <a:rPr lang="en-US" sz="1200" dirty="0">
                <a:latin typeface="Times New Roman"/>
                <a:ea typeface="Times New Roman"/>
              </a:rPr>
              <a:t/>
            </a:r>
            <a:br>
              <a:rPr lang="en-US" sz="1200" dirty="0">
                <a:latin typeface="Times New Roman"/>
                <a:ea typeface="Times New Roman"/>
              </a:rPr>
            </a:br>
            <a:r>
              <a:rPr lang="en-US" sz="1200" dirty="0">
                <a:latin typeface="Times New Roman"/>
                <a:ea typeface="Times New Roman"/>
              </a:rPr>
              <a:t>This material is based upon work funded and supported by Department of Homeland Security Department of Defense Carnegie Mellon University under Contract No. FA8721-05-C-0003 with Carnegie Mellon University for the operation of the Software Engineering Institute, a federally funded research and development center sponsored by the United States Department of Defense.</a:t>
            </a:r>
            <a:br>
              <a:rPr lang="en-US" sz="1200" dirty="0">
                <a:latin typeface="Times New Roman"/>
                <a:ea typeface="Times New Roman"/>
              </a:rPr>
            </a:br>
            <a:r>
              <a:rPr lang="en-US" sz="1200" dirty="0">
                <a:latin typeface="Times New Roman"/>
                <a:ea typeface="Times New Roman"/>
              </a:rPr>
              <a:t/>
            </a:r>
            <a:br>
              <a:rPr lang="en-US" sz="1200" dirty="0">
                <a:latin typeface="Times New Roman"/>
                <a:ea typeface="Times New Roman"/>
              </a:rPr>
            </a:br>
            <a:r>
              <a:rPr lang="en-US" sz="1200" dirty="0">
                <a:latin typeface="Times New Roman"/>
                <a:ea typeface="Times New Roman"/>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200" dirty="0">
                <a:latin typeface="Times New Roman"/>
                <a:ea typeface="Times New Roman"/>
              </a:rPr>
            </a:br>
            <a:r>
              <a:rPr lang="en-US" sz="1200" dirty="0">
                <a:latin typeface="Times New Roman"/>
                <a:ea typeface="Times New Roman"/>
              </a:rPr>
              <a:t/>
            </a:r>
            <a:br>
              <a:rPr lang="en-US" sz="1200" dirty="0">
                <a:latin typeface="Times New Roman"/>
                <a:ea typeface="Times New Roman"/>
              </a:rPr>
            </a:br>
            <a:r>
              <a:rPr lang="en-US" sz="1200" dirty="0">
                <a:latin typeface="Times New Roman"/>
                <a:ea typeface="Times New Roman"/>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200" dirty="0">
                <a:latin typeface="Times New Roman"/>
                <a:ea typeface="Times New Roman"/>
              </a:rPr>
            </a:br>
            <a:r>
              <a:rPr lang="en-US" sz="1200" dirty="0">
                <a:latin typeface="Times New Roman"/>
                <a:ea typeface="Times New Roman"/>
              </a:rPr>
              <a:t/>
            </a:r>
            <a:br>
              <a:rPr lang="en-US" sz="1200" dirty="0">
                <a:latin typeface="Times New Roman"/>
                <a:ea typeface="Times New Roman"/>
              </a:rPr>
            </a:br>
            <a:r>
              <a:rPr lang="en-US" sz="1200" dirty="0">
                <a:latin typeface="Times New Roman"/>
                <a:ea typeface="Times New Roman"/>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200" dirty="0">
                <a:latin typeface="Times New Roman"/>
                <a:ea typeface="Times New Roman"/>
              </a:rPr>
            </a:br>
            <a:r>
              <a:rPr lang="en-US" sz="1200" dirty="0">
                <a:latin typeface="Times New Roman"/>
                <a:ea typeface="Times New Roman"/>
              </a:rPr>
              <a:t/>
            </a:r>
            <a:br>
              <a:rPr lang="en-US" sz="1200" dirty="0">
                <a:latin typeface="Times New Roman"/>
                <a:ea typeface="Times New Roman"/>
              </a:rPr>
            </a:br>
            <a:r>
              <a:rPr lang="en-US" sz="1200" dirty="0">
                <a:latin typeface="Times New Roman"/>
                <a:ea typeface="Times New Roman"/>
              </a:rPr>
              <a:t>Although the rights granted by contract do not require course attendance to use this material for U.S. Government purposes, the SEI recommends attendance to ensure proper understanding.</a:t>
            </a:r>
            <a:br>
              <a:rPr lang="en-US" sz="1200" dirty="0">
                <a:latin typeface="Times New Roman"/>
                <a:ea typeface="Times New Roman"/>
              </a:rPr>
            </a:br>
            <a:r>
              <a:rPr lang="en-US" sz="1200" dirty="0">
                <a:latin typeface="Times New Roman"/>
                <a:ea typeface="Times New Roman"/>
              </a:rPr>
              <a:t/>
            </a:r>
            <a:br>
              <a:rPr lang="en-US" sz="1200" dirty="0">
                <a:latin typeface="Times New Roman"/>
                <a:ea typeface="Times New Roman"/>
              </a:rPr>
            </a:br>
            <a:r>
              <a:rPr lang="en-US" sz="1200" dirty="0">
                <a:latin typeface="Times New Roman"/>
                <a:ea typeface="Times New Roman"/>
              </a:rPr>
              <a:t>DM-0001138</a:t>
            </a:r>
            <a:r>
              <a:rPr lang="en-US" sz="1400" dirty="0">
                <a:latin typeface="Times New Roman"/>
                <a:ea typeface="Times New Roman"/>
              </a:rPr>
              <a:t/>
            </a:r>
            <a:br>
              <a:rPr lang="en-US" sz="1400" dirty="0">
                <a:latin typeface="Times New Roman"/>
                <a:ea typeface="Times New Roman"/>
              </a:rPr>
            </a:br>
            <a:endParaRPr lang="en-US" sz="1350" dirty="0" smtClean="0">
              <a:ea typeface="ＭＳ Ｐゴシック" pitchFamily="-107" charset="-128"/>
            </a:endParaRPr>
          </a:p>
        </p:txBody>
      </p:sp>
    </p:spTree>
    <p:extLst>
      <p:ext uri="{BB962C8B-B14F-4D97-AF65-F5344CB8AC3E}">
        <p14:creationId xmlns:p14="http://schemas.microsoft.com/office/powerpoint/2010/main" val="1099824184"/>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Grp="1" noChangeArrowheads="1"/>
          </p:cNvSpPr>
          <p:nvPr>
            <p:ph type="title"/>
          </p:nvPr>
        </p:nvSpPr>
        <p:spPr/>
        <p:txBody>
          <a:bodyPr/>
          <a:lstStyle/>
          <a:p>
            <a:r>
              <a:rPr lang="en-GB" dirty="0" smtClean="0"/>
              <a:t>SQUARE Steps</a:t>
            </a:r>
          </a:p>
        </p:txBody>
      </p:sp>
      <p:sp>
        <p:nvSpPr>
          <p:cNvPr id="22531" name="Rectangle 2"/>
          <p:cNvSpPr>
            <a:spLocks noGrp="1" noChangeArrowheads="1"/>
          </p:cNvSpPr>
          <p:nvPr>
            <p:ph idx="1"/>
          </p:nvPr>
        </p:nvSpPr>
        <p:spPr/>
        <p:txBody>
          <a:bodyPr/>
          <a:lstStyle/>
          <a:p>
            <a:pPr marL="740664" lvl="1" indent="-457200">
              <a:buFont typeface="+mj-lt"/>
              <a:buAutoNum type="arabicPeriod"/>
            </a:pPr>
            <a:r>
              <a:rPr lang="en-GB" dirty="0" smtClean="0"/>
              <a:t>Agree on definitions.</a:t>
            </a:r>
          </a:p>
          <a:p>
            <a:pPr marL="740664" lvl="1" indent="-457200">
              <a:buFont typeface="+mj-lt"/>
              <a:buAutoNum type="arabicPeriod"/>
            </a:pPr>
            <a:r>
              <a:rPr lang="en-GB" dirty="0" smtClean="0"/>
              <a:t>Identify assets and security goals.</a:t>
            </a:r>
          </a:p>
          <a:p>
            <a:pPr marL="740664" lvl="1" indent="-457200">
              <a:buFont typeface="+mj-lt"/>
              <a:buAutoNum type="arabicPeriod"/>
            </a:pPr>
            <a:r>
              <a:rPr lang="en-GB" dirty="0" smtClean="0"/>
              <a:t>Develop artifacts to support security </a:t>
            </a:r>
            <a:br>
              <a:rPr lang="en-GB" dirty="0" smtClean="0"/>
            </a:br>
            <a:r>
              <a:rPr lang="en-GB" dirty="0" smtClean="0"/>
              <a:t>requirements definition.</a:t>
            </a:r>
          </a:p>
          <a:p>
            <a:pPr marL="740664" lvl="1" indent="-457200">
              <a:buFont typeface="+mj-lt"/>
              <a:buAutoNum type="arabicPeriod"/>
            </a:pPr>
            <a:r>
              <a:rPr lang="en-GB" dirty="0" smtClean="0"/>
              <a:t>Assess risks.</a:t>
            </a:r>
          </a:p>
          <a:p>
            <a:pPr marL="740664" lvl="1" indent="-457200">
              <a:buFont typeface="+mj-lt"/>
              <a:buAutoNum type="arabicPeriod"/>
            </a:pPr>
            <a:r>
              <a:rPr lang="en-GB" dirty="0" smtClean="0"/>
              <a:t>Select elicitation technique(s).</a:t>
            </a:r>
          </a:p>
          <a:p>
            <a:pPr marL="740664" lvl="1" indent="-457200">
              <a:buFont typeface="+mj-lt"/>
              <a:buAutoNum type="arabicPeriod"/>
            </a:pPr>
            <a:r>
              <a:rPr lang="en-GB" dirty="0" smtClean="0"/>
              <a:t>Elicit security requirements.</a:t>
            </a:r>
          </a:p>
          <a:p>
            <a:pPr marL="740664" lvl="1" indent="-457200">
              <a:buFont typeface="+mj-lt"/>
              <a:buAutoNum type="arabicPeriod"/>
            </a:pPr>
            <a:r>
              <a:rPr lang="en-GB" dirty="0" smtClean="0"/>
              <a:t>Categorize requirements.</a:t>
            </a:r>
          </a:p>
          <a:p>
            <a:pPr marL="740664" lvl="1" indent="-457200">
              <a:buFont typeface="+mj-lt"/>
              <a:buAutoNum type="arabicPeriod"/>
            </a:pPr>
            <a:r>
              <a:rPr lang="en-GB" dirty="0" smtClean="0"/>
              <a:t>Prioritize requirements.</a:t>
            </a:r>
          </a:p>
          <a:p>
            <a:pPr marL="740664" lvl="1" indent="-457200">
              <a:buFont typeface="+mj-lt"/>
              <a:buAutoNum type="arabicPeriod"/>
            </a:pPr>
            <a:r>
              <a:rPr lang="en-GB" dirty="0" smtClean="0"/>
              <a:t>Inspect requirements.</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1"/>
          <p:cNvSpPr>
            <a:spLocks noGrp="1" noChangeArrowheads="1"/>
          </p:cNvSpPr>
          <p:nvPr>
            <p:ph type="title"/>
          </p:nvPr>
        </p:nvSpPr>
        <p:spPr/>
        <p:txBody>
          <a:bodyPr/>
          <a:lstStyle/>
          <a:p>
            <a:r>
              <a:rPr lang="en-GB" dirty="0" smtClean="0"/>
              <a:t>Step 1</a:t>
            </a:r>
          </a:p>
        </p:txBody>
      </p:sp>
      <p:graphicFrame>
        <p:nvGraphicFramePr>
          <p:cNvPr id="1026" name="Object 3"/>
          <p:cNvGraphicFramePr>
            <a:graphicFrameLocks noChangeAspect="1"/>
          </p:cNvGraphicFramePr>
          <p:nvPr/>
        </p:nvGraphicFramePr>
        <p:xfrm>
          <a:off x="642938" y="1185863"/>
          <a:ext cx="7880350" cy="719137"/>
        </p:xfrm>
        <a:graphic>
          <a:graphicData uri="http://schemas.openxmlformats.org/presentationml/2006/ole">
            <mc:AlternateContent xmlns:mc="http://schemas.openxmlformats.org/markup-compatibility/2006">
              <mc:Choice xmlns:v="urn:schemas-microsoft-com:vml" Requires="v">
                <p:oleObj spid="_x0000_s81994" name="OpenOffice.org" r:id="rId4" imgW="7890120" imgH="722880" progId="">
                  <p:embed/>
                </p:oleObj>
              </mc:Choice>
              <mc:Fallback>
                <p:oleObj name="OpenOffice.org" r:id="rId4" imgW="7890120" imgH="722880" progId="">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938" y="1185863"/>
                        <a:ext cx="7880350" cy="719137"/>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029" name="AutoShape 4"/>
          <p:cNvSpPr>
            <a:spLocks noChangeArrowheads="1"/>
          </p:cNvSpPr>
          <p:nvPr/>
        </p:nvSpPr>
        <p:spPr bwMode="auto">
          <a:xfrm>
            <a:off x="635000" y="1981200"/>
            <a:ext cx="7975600" cy="3962400"/>
          </a:xfrm>
          <a:prstGeom prst="wedgeRectCallout">
            <a:avLst>
              <a:gd name="adj1" fmla="val -44750"/>
              <a:gd name="adj2" fmla="val -55801"/>
            </a:avLst>
          </a:prstGeom>
          <a:solidFill>
            <a:srgbClr val="BBE0E3"/>
          </a:solidFill>
          <a:ln w="9360">
            <a:solidFill>
              <a:srgbClr val="000000"/>
            </a:solidFill>
            <a:round/>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1030" name="Text Box 5"/>
          <p:cNvSpPr txBox="1">
            <a:spLocks noChangeArrowheads="1"/>
          </p:cNvSpPr>
          <p:nvPr/>
        </p:nvSpPr>
        <p:spPr bwMode="auto">
          <a:xfrm>
            <a:off x="774700" y="2120900"/>
            <a:ext cx="7734300" cy="3489325"/>
          </a:xfrm>
          <a:prstGeom prst="rect">
            <a:avLst/>
          </a:prstGeom>
          <a:noFill/>
          <a:ln w="9525">
            <a:noFill/>
            <a:round/>
            <a:headEnd/>
            <a:tailEnd/>
          </a:ln>
        </p:spPr>
        <p:txBody>
          <a:bodyPr lIns="90000" tIns="45000" rIns="90000" bIns="45000"/>
          <a:lstStyle/>
          <a:p>
            <a:pPr algn="ctr" eaLnBrk="0" hangingPunct="0">
              <a:lnSpc>
                <a:spcPct val="93000"/>
              </a:lnSpc>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Agree on Definitions</a:t>
            </a:r>
            <a:br>
              <a:rPr lang="en-GB" dirty="0">
                <a:solidFill>
                  <a:srgbClr val="000000"/>
                </a:solidFill>
              </a:rPr>
            </a:b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Requirements engineers and stakeholders </a:t>
            </a:r>
            <a:br>
              <a:rPr lang="en-GB" dirty="0">
                <a:solidFill>
                  <a:srgbClr val="000000"/>
                </a:solidFill>
              </a:rPr>
            </a:br>
            <a:r>
              <a:rPr lang="en-GB" dirty="0">
                <a:solidFill>
                  <a:srgbClr val="000000"/>
                </a:solidFill>
              </a:rPr>
              <a:t>   agree on a set of definitions.</a:t>
            </a:r>
            <a:br>
              <a:rPr lang="en-GB" dirty="0">
                <a:solidFill>
                  <a:srgbClr val="000000"/>
                </a:solidFill>
              </a:rPr>
            </a:b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Process is carried out through interviews.</a:t>
            </a:r>
            <a:br>
              <a:rPr lang="en-GB" dirty="0">
                <a:solidFill>
                  <a:srgbClr val="000000"/>
                </a:solidFill>
              </a:rPr>
            </a:b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Exit criteria: documented set of definitions</a:t>
            </a:r>
            <a:br>
              <a:rPr lang="en-GB" dirty="0">
                <a:solidFill>
                  <a:srgbClr val="000000"/>
                </a:solidFill>
              </a:rPr>
            </a:b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Examples: non-repudiation, denial-of-service (DoS), intrusion, malware</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1"/>
          <p:cNvSpPr>
            <a:spLocks noGrp="1" noChangeArrowheads="1"/>
          </p:cNvSpPr>
          <p:nvPr>
            <p:ph type="title"/>
          </p:nvPr>
        </p:nvSpPr>
        <p:spPr/>
        <p:txBody>
          <a:bodyPr/>
          <a:lstStyle/>
          <a:p>
            <a:r>
              <a:rPr lang="en-GB" dirty="0" smtClean="0"/>
              <a:t>Step 2</a:t>
            </a:r>
          </a:p>
        </p:txBody>
      </p:sp>
      <p:graphicFrame>
        <p:nvGraphicFramePr>
          <p:cNvPr id="2050" name="Object 3"/>
          <p:cNvGraphicFramePr>
            <a:graphicFrameLocks noChangeAspect="1"/>
          </p:cNvGraphicFramePr>
          <p:nvPr/>
        </p:nvGraphicFramePr>
        <p:xfrm>
          <a:off x="642938" y="1185863"/>
          <a:ext cx="7880350" cy="719137"/>
        </p:xfrm>
        <a:graphic>
          <a:graphicData uri="http://schemas.openxmlformats.org/presentationml/2006/ole">
            <mc:AlternateContent xmlns:mc="http://schemas.openxmlformats.org/markup-compatibility/2006">
              <mc:Choice xmlns:v="urn:schemas-microsoft-com:vml" Requires="v">
                <p:oleObj spid="_x0000_s83018" r:id="rId4" imgW="7890120" imgH="722880" progId="">
                  <p:embed/>
                </p:oleObj>
              </mc:Choice>
              <mc:Fallback>
                <p:oleObj r:id="rId4" imgW="7890120" imgH="722880" progId="">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938" y="1185863"/>
                        <a:ext cx="7880350" cy="719137"/>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2053" name="AutoShape 4"/>
          <p:cNvSpPr>
            <a:spLocks noChangeArrowheads="1"/>
          </p:cNvSpPr>
          <p:nvPr/>
        </p:nvSpPr>
        <p:spPr bwMode="auto">
          <a:xfrm>
            <a:off x="635000" y="1981200"/>
            <a:ext cx="7975600" cy="3721100"/>
          </a:xfrm>
          <a:prstGeom prst="wedgeRectCallout">
            <a:avLst>
              <a:gd name="adj1" fmla="val -33125"/>
              <a:gd name="adj2" fmla="val -56829"/>
            </a:avLst>
          </a:prstGeom>
          <a:solidFill>
            <a:srgbClr val="BBE0E3"/>
          </a:solidFill>
          <a:ln w="9360">
            <a:solidFill>
              <a:srgbClr val="000000"/>
            </a:solidFill>
            <a:round/>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2054" name="Text Box 5"/>
          <p:cNvSpPr txBox="1">
            <a:spLocks noChangeArrowheads="1"/>
          </p:cNvSpPr>
          <p:nvPr/>
        </p:nvSpPr>
        <p:spPr bwMode="auto">
          <a:xfrm>
            <a:off x="762000" y="2133600"/>
            <a:ext cx="7734300" cy="3489325"/>
          </a:xfrm>
          <a:prstGeom prst="rect">
            <a:avLst/>
          </a:prstGeom>
          <a:noFill/>
          <a:ln w="9525">
            <a:noFill/>
            <a:round/>
            <a:headEnd/>
            <a:tailEnd/>
          </a:ln>
        </p:spPr>
        <p:txBody>
          <a:bodyPr lIns="90000" tIns="45000" rIns="90000" bIns="45000"/>
          <a:lstStyle/>
          <a:p>
            <a:pPr algn="ctr" eaLnBrk="0" hangingPunct="0">
              <a:lnSpc>
                <a:spcPct val="93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dirty="0">
                <a:solidFill>
                  <a:srgbClr val="000000"/>
                </a:solidFill>
                <a:latin typeface="Arial" charset="0"/>
              </a:rPr>
              <a:t>Identify Assets and Security Goals</a:t>
            </a:r>
            <a:br>
              <a:rPr lang="en-GB" dirty="0">
                <a:solidFill>
                  <a:srgbClr val="000000"/>
                </a:solidFill>
                <a:latin typeface="Arial" charset="0"/>
              </a:rPr>
            </a:br>
            <a:endParaRPr lang="en-GB" dirty="0">
              <a:solidFill>
                <a:srgbClr val="000000"/>
              </a:solidFill>
              <a:latin typeface="Arial" charset="0"/>
            </a:endParaRPr>
          </a:p>
          <a:p>
            <a:pPr marL="274320" indent="-274320" eaLnBrk="0" hangingPunct="0">
              <a:spcAft>
                <a:spcPts val="600"/>
              </a:spcAft>
              <a:buClr>
                <a:srgbClr val="000000"/>
              </a:buClr>
              <a:buSzPct val="100000"/>
              <a:buFont typeface="Arial"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dirty="0">
                <a:solidFill>
                  <a:srgbClr val="000000"/>
                </a:solidFill>
                <a:latin typeface="Arial" charset="0"/>
              </a:rPr>
              <a:t>Identify assets to be protected in the system.</a:t>
            </a:r>
          </a:p>
          <a:p>
            <a:pPr marL="274320" indent="-274320" eaLnBrk="0" hangingPunct="0">
              <a:spcAft>
                <a:spcPts val="600"/>
              </a:spcAft>
              <a:buClr>
                <a:srgbClr val="000000"/>
              </a:buClr>
              <a:buSzPct val="100000"/>
              <a:buFont typeface="Arial"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dirty="0">
                <a:solidFill>
                  <a:srgbClr val="000000"/>
                </a:solidFill>
                <a:latin typeface="Arial" charset="0"/>
              </a:rPr>
              <a:t>Goals are required to identify the priority and</a:t>
            </a:r>
            <a:br>
              <a:rPr lang="en-GB" dirty="0">
                <a:solidFill>
                  <a:srgbClr val="000000"/>
                </a:solidFill>
                <a:latin typeface="Arial" charset="0"/>
              </a:rPr>
            </a:br>
            <a:r>
              <a:rPr lang="en-GB" dirty="0">
                <a:solidFill>
                  <a:srgbClr val="000000"/>
                </a:solidFill>
                <a:latin typeface="Arial" charset="0"/>
              </a:rPr>
              <a:t>relevance of security requirements.</a:t>
            </a:r>
          </a:p>
          <a:p>
            <a:pPr marL="274320" indent="-274320" eaLnBrk="0" hangingPunct="0">
              <a:spcAft>
                <a:spcPts val="600"/>
              </a:spcAft>
              <a:buClr>
                <a:srgbClr val="000000"/>
              </a:buClr>
              <a:buSzPct val="100000"/>
              <a:buFont typeface="Arial"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dirty="0">
                <a:solidFill>
                  <a:srgbClr val="000000"/>
                </a:solidFill>
                <a:latin typeface="Arial" charset="0"/>
              </a:rPr>
              <a:t>Security goals must support the business goal.</a:t>
            </a:r>
          </a:p>
          <a:p>
            <a:pPr marL="274320" indent="-274320" eaLnBrk="0" hangingPunct="0">
              <a:spcAft>
                <a:spcPts val="600"/>
              </a:spcAft>
              <a:buClr>
                <a:srgbClr val="000000"/>
              </a:buClr>
              <a:buSzPct val="100000"/>
              <a:buFont typeface="Arial"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dirty="0">
                <a:solidFill>
                  <a:srgbClr val="000000"/>
                </a:solidFill>
                <a:latin typeface="Arial" charset="0"/>
              </a:rPr>
              <a:t>Goals are reviewed, prioritized, and documented.</a:t>
            </a:r>
          </a:p>
          <a:p>
            <a:pPr marL="274320" indent="-274320" eaLnBrk="0" hangingPunct="0">
              <a:spcAft>
                <a:spcPts val="600"/>
              </a:spcAft>
              <a:buClr>
                <a:srgbClr val="000000"/>
              </a:buClr>
              <a:buSzPct val="100000"/>
              <a:buFont typeface="Arial"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dirty="0">
                <a:solidFill>
                  <a:srgbClr val="000000"/>
                </a:solidFill>
                <a:latin typeface="Arial" charset="0"/>
              </a:rPr>
              <a:t>Exit criteria: one business goal, several security goals</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1"/>
          <p:cNvSpPr>
            <a:spLocks noGrp="1" noChangeArrowheads="1"/>
          </p:cNvSpPr>
          <p:nvPr>
            <p:ph type="title"/>
          </p:nvPr>
        </p:nvSpPr>
        <p:spPr/>
        <p:txBody>
          <a:bodyPr/>
          <a:lstStyle/>
          <a:p>
            <a:r>
              <a:rPr lang="en-GB" dirty="0" smtClean="0"/>
              <a:t>Step 3</a:t>
            </a:r>
          </a:p>
        </p:txBody>
      </p:sp>
      <p:graphicFrame>
        <p:nvGraphicFramePr>
          <p:cNvPr id="3074" name="Object 3"/>
          <p:cNvGraphicFramePr>
            <a:graphicFrameLocks noChangeAspect="1"/>
          </p:cNvGraphicFramePr>
          <p:nvPr/>
        </p:nvGraphicFramePr>
        <p:xfrm>
          <a:off x="642938" y="1185863"/>
          <a:ext cx="7880350" cy="719137"/>
        </p:xfrm>
        <a:graphic>
          <a:graphicData uri="http://schemas.openxmlformats.org/presentationml/2006/ole">
            <mc:AlternateContent xmlns:mc="http://schemas.openxmlformats.org/markup-compatibility/2006">
              <mc:Choice xmlns:v="urn:schemas-microsoft-com:vml" Requires="v">
                <p:oleObj spid="_x0000_s84042" r:id="rId4" imgW="7890120" imgH="722880" progId="">
                  <p:embed/>
                </p:oleObj>
              </mc:Choice>
              <mc:Fallback>
                <p:oleObj r:id="rId4" imgW="7890120" imgH="722880" progId="">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938" y="1185863"/>
                        <a:ext cx="7880350" cy="719137"/>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3077" name="AutoShape 4"/>
          <p:cNvSpPr>
            <a:spLocks noChangeArrowheads="1"/>
          </p:cNvSpPr>
          <p:nvPr/>
        </p:nvSpPr>
        <p:spPr bwMode="auto">
          <a:xfrm>
            <a:off x="635000" y="1960563"/>
            <a:ext cx="7910513" cy="3878262"/>
          </a:xfrm>
          <a:prstGeom prst="wedgeRectCallout">
            <a:avLst>
              <a:gd name="adj1" fmla="val -23028"/>
              <a:gd name="adj2" fmla="val -56542"/>
            </a:avLst>
          </a:prstGeom>
          <a:solidFill>
            <a:srgbClr val="BBE0E3"/>
          </a:solidFill>
          <a:ln w="9360">
            <a:solidFill>
              <a:srgbClr val="000000"/>
            </a:solidFill>
            <a:round/>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3078" name="Text Box 5"/>
          <p:cNvSpPr txBox="1">
            <a:spLocks noChangeArrowheads="1"/>
          </p:cNvSpPr>
          <p:nvPr/>
        </p:nvSpPr>
        <p:spPr bwMode="auto">
          <a:xfrm>
            <a:off x="777875" y="2120900"/>
            <a:ext cx="7732713" cy="3489325"/>
          </a:xfrm>
          <a:prstGeom prst="rect">
            <a:avLst/>
          </a:prstGeom>
          <a:noFill/>
          <a:ln w="9525">
            <a:noFill/>
            <a:round/>
            <a:headEnd/>
            <a:tailEnd/>
          </a:ln>
        </p:spPr>
        <p:txBody>
          <a:bodyPr lIns="90000" tIns="45000" rIns="90000" bIns="45000"/>
          <a:lstStyle/>
          <a:p>
            <a:pPr algn="ctr" eaLnBrk="0" hangingPunct="0">
              <a:lnSpc>
                <a:spcPct val="93000"/>
              </a:lnSpc>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Develop Artifacts</a:t>
            </a:r>
            <a:br>
              <a:rPr lang="en-GB" dirty="0">
                <a:solidFill>
                  <a:srgbClr val="000000"/>
                </a:solidFill>
              </a:rPr>
            </a:b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Collect or create artifacts that will facilitate generation </a:t>
            </a:r>
            <a:br>
              <a:rPr lang="en-GB" dirty="0">
                <a:solidFill>
                  <a:srgbClr val="000000"/>
                </a:solidFill>
              </a:rPr>
            </a:br>
            <a:r>
              <a:rPr lang="en-GB" dirty="0">
                <a:solidFill>
                  <a:srgbClr val="000000"/>
                </a:solidFill>
              </a:rPr>
              <a:t>   of security requirements.</a:t>
            </a:r>
            <a:br>
              <a:rPr lang="en-GB" dirty="0">
                <a:solidFill>
                  <a:srgbClr val="000000"/>
                </a:solidFill>
              </a:rPr>
            </a:b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Jointly verify their accuracy and completeness.</a:t>
            </a:r>
            <a:br>
              <a:rPr lang="en-GB" dirty="0">
                <a:solidFill>
                  <a:srgbClr val="000000"/>
                </a:solidFill>
              </a:rPr>
            </a:b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Examples: system architecture diagrams, use/misuse</a:t>
            </a:r>
            <a:br>
              <a:rPr lang="en-GB" dirty="0">
                <a:solidFill>
                  <a:srgbClr val="000000"/>
                </a:solidFill>
              </a:rPr>
            </a:br>
            <a:r>
              <a:rPr lang="en-GB" dirty="0">
                <a:solidFill>
                  <a:srgbClr val="000000"/>
                </a:solidFill>
              </a:rPr>
              <a:t>  case scenarios/diagrams, attack trees, templates and</a:t>
            </a:r>
            <a:br>
              <a:rPr lang="en-GB" dirty="0">
                <a:solidFill>
                  <a:srgbClr val="000000"/>
                </a:solidFill>
              </a:rPr>
            </a:br>
            <a:r>
              <a:rPr lang="en-GB" dirty="0">
                <a:solidFill>
                  <a:srgbClr val="000000"/>
                </a:solidFill>
              </a:rPr>
              <a:t>  forms </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1"/>
          <p:cNvSpPr>
            <a:spLocks noGrp="1" noChangeArrowheads="1"/>
          </p:cNvSpPr>
          <p:nvPr>
            <p:ph type="title"/>
          </p:nvPr>
        </p:nvSpPr>
        <p:spPr/>
        <p:txBody>
          <a:bodyPr/>
          <a:lstStyle/>
          <a:p>
            <a:pPr eaLnBrk="1" hangingPunct="1">
              <a:lnSpc>
                <a:spcPct val="7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Examples of Artifacts</a:t>
            </a:r>
          </a:p>
        </p:txBody>
      </p:sp>
      <p:sp>
        <p:nvSpPr>
          <p:cNvPr id="4100" name="Rectangle 2"/>
          <p:cNvSpPr>
            <a:spLocks noGrp="1" noChangeArrowheads="1"/>
          </p:cNvSpPr>
          <p:nvPr>
            <p:ph type="body" idx="4294967295"/>
          </p:nvPr>
        </p:nvSpPr>
        <p:spPr>
          <a:xfrm>
            <a:off x="381000" y="1066800"/>
            <a:ext cx="5638800" cy="304800"/>
          </a:xfrm>
        </p:spPr>
        <p:txBody>
          <a:bodyPr/>
          <a:lstStyle/>
          <a:p>
            <a:pPr marL="0" lvl="1" indent="0" eaLnBrk="1" hangingPunct="1">
              <a:spcAft>
                <a:spcPct val="0"/>
              </a:spcAft>
              <a:buSzPct val="100000"/>
              <a:buFont typeface="Times" pitchFamily="18" charset="0"/>
              <a:buNone/>
              <a:tabLst>
                <a:tab pos="974725" algn="l"/>
                <a:tab pos="1431925" algn="l"/>
                <a:tab pos="1889125" algn="l"/>
                <a:tab pos="2346325" algn="l"/>
                <a:tab pos="2803525" algn="l"/>
                <a:tab pos="3260725" algn="l"/>
                <a:tab pos="3717925" algn="l"/>
                <a:tab pos="4175125" algn="l"/>
                <a:tab pos="4632325" algn="l"/>
                <a:tab pos="5089525" algn="l"/>
                <a:tab pos="5546725" algn="l"/>
                <a:tab pos="6003925" algn="l"/>
                <a:tab pos="6461125" algn="l"/>
                <a:tab pos="6918325" algn="l"/>
                <a:tab pos="7375525" algn="l"/>
                <a:tab pos="7832725" algn="l"/>
                <a:tab pos="8289925" algn="l"/>
                <a:tab pos="8747125" algn="l"/>
                <a:tab pos="9204325" algn="l"/>
                <a:tab pos="9661525" algn="l"/>
              </a:tabLst>
            </a:pPr>
            <a:r>
              <a:rPr lang="en-GB" sz="2800" dirty="0" smtClean="0"/>
              <a:t>Misuse Case Diagram</a:t>
            </a:r>
          </a:p>
        </p:txBody>
      </p:sp>
      <p:sp>
        <p:nvSpPr>
          <p:cNvPr id="4101"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dirty="0"/>
          </a:p>
        </p:txBody>
      </p:sp>
      <p:graphicFrame>
        <p:nvGraphicFramePr>
          <p:cNvPr id="4098" name="Object 7"/>
          <p:cNvGraphicFramePr>
            <a:graphicFrameLocks noChangeAspect="1"/>
          </p:cNvGraphicFramePr>
          <p:nvPr/>
        </p:nvGraphicFramePr>
        <p:xfrm>
          <a:off x="1524000" y="1500188"/>
          <a:ext cx="6096000" cy="4976812"/>
        </p:xfrm>
        <a:graphic>
          <a:graphicData uri="http://schemas.openxmlformats.org/presentationml/2006/ole">
            <mc:AlternateContent xmlns:mc="http://schemas.openxmlformats.org/markup-compatibility/2006">
              <mc:Choice xmlns:v="urn:schemas-microsoft-com:vml" Requires="v">
                <p:oleObj spid="_x0000_s85066" name="Visio" r:id="rId4" imgW="6096000" imgH="4991100" progId="Visio.Drawing.11">
                  <p:embed/>
                </p:oleObj>
              </mc:Choice>
              <mc:Fallback>
                <p:oleObj name="Visio" r:id="rId4" imgW="6096000" imgH="4991100" progId="Visio.Drawing.11">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1500188"/>
                        <a:ext cx="6096000" cy="49768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p:cNvSpPr>
            <a:spLocks noGrp="1" noChangeArrowheads="1"/>
          </p:cNvSpPr>
          <p:nvPr>
            <p:ph type="title"/>
          </p:nvPr>
        </p:nvSpPr>
        <p:spPr/>
        <p:txBody>
          <a:bodyPr/>
          <a:lstStyle/>
          <a:p>
            <a:r>
              <a:rPr lang="en-GB" dirty="0" smtClean="0"/>
              <a:t>Examples of Artifacts</a:t>
            </a:r>
          </a:p>
        </p:txBody>
      </p:sp>
      <p:sp>
        <p:nvSpPr>
          <p:cNvPr id="23555"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dirty="0"/>
          </a:p>
        </p:txBody>
      </p:sp>
      <p:sp>
        <p:nvSpPr>
          <p:cNvPr id="9" name="Rectangle 2"/>
          <p:cNvSpPr txBox="1">
            <a:spLocks noChangeArrowheads="1"/>
          </p:cNvSpPr>
          <p:nvPr/>
        </p:nvSpPr>
        <p:spPr bwMode="gray">
          <a:xfrm>
            <a:off x="304800" y="1066800"/>
            <a:ext cx="5638800" cy="304800"/>
          </a:xfrm>
          <a:prstGeom prst="rect">
            <a:avLst/>
          </a:prstGeom>
          <a:noFill/>
          <a:ln w="9525">
            <a:noFill/>
            <a:miter lim="800000"/>
            <a:headEnd/>
            <a:tailEnd/>
          </a:ln>
        </p:spPr>
        <p:txBody>
          <a:bodyPr lIns="0" tIns="0" rIns="0" bIns="0"/>
          <a:lstStyle/>
          <a:p>
            <a:pPr marL="0" lvl="1" defTabSz="914400">
              <a:buSzPct val="100000"/>
              <a:buFont typeface="Times" pitchFamily="18" charset="0"/>
              <a:buNone/>
              <a:tabLst>
                <a:tab pos="974725" algn="l"/>
                <a:tab pos="1431925" algn="l"/>
                <a:tab pos="1889125" algn="l"/>
                <a:tab pos="2346325" algn="l"/>
                <a:tab pos="2803525" algn="l"/>
                <a:tab pos="3260725" algn="l"/>
                <a:tab pos="3717925" algn="l"/>
                <a:tab pos="4175125" algn="l"/>
                <a:tab pos="4632325" algn="l"/>
                <a:tab pos="5089525" algn="l"/>
                <a:tab pos="5546725" algn="l"/>
                <a:tab pos="6003925" algn="l"/>
                <a:tab pos="6461125" algn="l"/>
                <a:tab pos="6918325" algn="l"/>
                <a:tab pos="7375525" algn="l"/>
                <a:tab pos="7832725" algn="l"/>
                <a:tab pos="8289925" algn="l"/>
                <a:tab pos="8747125" algn="l"/>
                <a:tab pos="9204325" algn="l"/>
                <a:tab pos="9661525" algn="l"/>
              </a:tabLst>
              <a:defRPr/>
            </a:pPr>
            <a:r>
              <a:rPr lang="en-GB" sz="2800" kern="0" dirty="0">
                <a:solidFill>
                  <a:schemeClr val="tx1"/>
                </a:solidFill>
                <a:latin typeface="Calibri" panose="020F0502020204030204" pitchFamily="34" charset="0"/>
              </a:rPr>
              <a:t>Attack Tree</a:t>
            </a:r>
          </a:p>
        </p:txBody>
      </p:sp>
      <p:pic>
        <p:nvPicPr>
          <p:cNvPr id="23557" name="Picture 9"/>
          <p:cNvPicPr>
            <a:picLocks noChangeAspect="1" noChangeArrowheads="1"/>
          </p:cNvPicPr>
          <p:nvPr/>
        </p:nvPicPr>
        <p:blipFill>
          <a:blip r:embed="rId3" cstate="print"/>
          <a:srcRect/>
          <a:stretch>
            <a:fillRect/>
          </a:stretch>
        </p:blipFill>
        <p:spPr bwMode="auto">
          <a:xfrm>
            <a:off x="381000" y="1524000"/>
            <a:ext cx="8458200" cy="47244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
          <p:cNvSpPr>
            <a:spLocks noGrp="1" noChangeArrowheads="1"/>
          </p:cNvSpPr>
          <p:nvPr>
            <p:ph type="title"/>
          </p:nvPr>
        </p:nvSpPr>
        <p:spPr/>
        <p:txBody>
          <a:bodyPr/>
          <a:lstStyle/>
          <a:p>
            <a:r>
              <a:rPr lang="en-GB" dirty="0" smtClean="0"/>
              <a:t>Step 4</a:t>
            </a:r>
          </a:p>
        </p:txBody>
      </p:sp>
      <p:graphicFrame>
        <p:nvGraphicFramePr>
          <p:cNvPr id="5122" name="Object 3"/>
          <p:cNvGraphicFramePr>
            <a:graphicFrameLocks noChangeAspect="1"/>
          </p:cNvGraphicFramePr>
          <p:nvPr/>
        </p:nvGraphicFramePr>
        <p:xfrm>
          <a:off x="642938" y="1185863"/>
          <a:ext cx="7880350" cy="719137"/>
        </p:xfrm>
        <a:graphic>
          <a:graphicData uri="http://schemas.openxmlformats.org/presentationml/2006/ole">
            <mc:AlternateContent xmlns:mc="http://schemas.openxmlformats.org/markup-compatibility/2006">
              <mc:Choice xmlns:v="urn:schemas-microsoft-com:vml" Requires="v">
                <p:oleObj spid="_x0000_s86090" r:id="rId4" imgW="7890120" imgH="722880" progId="">
                  <p:embed/>
                </p:oleObj>
              </mc:Choice>
              <mc:Fallback>
                <p:oleObj r:id="rId4" imgW="7890120" imgH="722880" progId="">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938" y="1185863"/>
                        <a:ext cx="7880350" cy="719137"/>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5125" name="AutoShape 4"/>
          <p:cNvSpPr>
            <a:spLocks noChangeArrowheads="1"/>
          </p:cNvSpPr>
          <p:nvPr/>
        </p:nvSpPr>
        <p:spPr bwMode="auto">
          <a:xfrm>
            <a:off x="635000" y="1960563"/>
            <a:ext cx="7937500" cy="3983037"/>
          </a:xfrm>
          <a:prstGeom prst="wedgeRectCallout">
            <a:avLst>
              <a:gd name="adj1" fmla="val -11764"/>
              <a:gd name="adj2" fmla="val -55537"/>
            </a:avLst>
          </a:prstGeom>
          <a:solidFill>
            <a:srgbClr val="BBE0E3"/>
          </a:solidFill>
          <a:ln w="9360">
            <a:solidFill>
              <a:srgbClr val="000000"/>
            </a:solidFill>
            <a:round/>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5126" name="Text Box 5"/>
          <p:cNvSpPr txBox="1">
            <a:spLocks noChangeArrowheads="1"/>
          </p:cNvSpPr>
          <p:nvPr/>
        </p:nvSpPr>
        <p:spPr bwMode="auto">
          <a:xfrm>
            <a:off x="777875" y="2085975"/>
            <a:ext cx="7732713" cy="3829050"/>
          </a:xfrm>
          <a:prstGeom prst="rect">
            <a:avLst/>
          </a:prstGeom>
          <a:noFill/>
          <a:ln w="9525">
            <a:noFill/>
            <a:round/>
            <a:headEnd/>
            <a:tailEnd/>
          </a:ln>
        </p:spPr>
        <p:txBody>
          <a:bodyPr lIns="90000" tIns="45000" rIns="90000" bIns="45000"/>
          <a:lstStyle/>
          <a:p>
            <a:pPr algn="ctr" eaLnBrk="0" hangingPunct="0">
              <a:lnSpc>
                <a:spcPct val="93000"/>
              </a:lnSpc>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Perform Risk Assessment </a:t>
            </a:r>
          </a:p>
          <a:p>
            <a:pPr algn="ctr" eaLnBrk="0" hangingPunct="0">
              <a:lnSpc>
                <a:spcPct val="93000"/>
              </a:lnSpc>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Identify threats to the system and its vulnerabilities. </a:t>
            </a:r>
            <a:br>
              <a:rPr lang="en-GB" dirty="0">
                <a:solidFill>
                  <a:srgbClr val="000000"/>
                </a:solidFill>
              </a:rPr>
            </a:b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Calculate likelihood of their occurrence. Classify them.</a:t>
            </a:r>
            <a:br>
              <a:rPr lang="en-GB" dirty="0">
                <a:solidFill>
                  <a:srgbClr val="000000"/>
                </a:solidFill>
              </a:rPr>
            </a:br>
            <a:r>
              <a:rPr lang="en-GB" dirty="0">
                <a:solidFill>
                  <a:srgbClr val="000000"/>
                </a:solidFill>
              </a:rPr>
              <a:t>   This will also help in prioritizing requirements later.</a:t>
            </a:r>
            <a:br>
              <a:rPr lang="en-GB" dirty="0">
                <a:solidFill>
                  <a:srgbClr val="000000"/>
                </a:solidFill>
              </a:rPr>
            </a:b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Risk expert might be required.</a:t>
            </a:r>
            <a:br>
              <a:rPr lang="en-GB" dirty="0">
                <a:solidFill>
                  <a:srgbClr val="000000"/>
                </a:solidFill>
              </a:rPr>
            </a:b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Exit criteria: documentation of all threats, their</a:t>
            </a:r>
            <a:br>
              <a:rPr lang="en-GB" dirty="0">
                <a:solidFill>
                  <a:srgbClr val="000000"/>
                </a:solidFill>
              </a:rPr>
            </a:br>
            <a:r>
              <a:rPr lang="en-GB" dirty="0">
                <a:solidFill>
                  <a:srgbClr val="000000"/>
                </a:solidFill>
              </a:rPr>
              <a:t>   likelihood and classifications</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1"/>
          <p:cNvSpPr>
            <a:spLocks noGrp="1" noChangeArrowheads="1"/>
          </p:cNvSpPr>
          <p:nvPr>
            <p:ph type="title"/>
          </p:nvPr>
        </p:nvSpPr>
        <p:spPr/>
        <p:txBody>
          <a:bodyPr/>
          <a:lstStyle/>
          <a:p>
            <a:r>
              <a:rPr lang="en-GB" dirty="0" smtClean="0"/>
              <a:t>Step 5</a:t>
            </a:r>
          </a:p>
        </p:txBody>
      </p:sp>
      <p:graphicFrame>
        <p:nvGraphicFramePr>
          <p:cNvPr id="6146" name="Object 3"/>
          <p:cNvGraphicFramePr>
            <a:graphicFrameLocks noChangeAspect="1"/>
          </p:cNvGraphicFramePr>
          <p:nvPr/>
        </p:nvGraphicFramePr>
        <p:xfrm>
          <a:off x="642938" y="1185863"/>
          <a:ext cx="7880350" cy="719137"/>
        </p:xfrm>
        <a:graphic>
          <a:graphicData uri="http://schemas.openxmlformats.org/presentationml/2006/ole">
            <mc:AlternateContent xmlns:mc="http://schemas.openxmlformats.org/markup-compatibility/2006">
              <mc:Choice xmlns:v="urn:schemas-microsoft-com:vml" Requires="v">
                <p:oleObj spid="_x0000_s87114" r:id="rId4" imgW="7890120" imgH="722880" progId="">
                  <p:embed/>
                </p:oleObj>
              </mc:Choice>
              <mc:Fallback>
                <p:oleObj r:id="rId4" imgW="7890120" imgH="722880" progId="">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938" y="1185863"/>
                        <a:ext cx="7880350" cy="719137"/>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6149" name="AutoShape 4"/>
          <p:cNvSpPr>
            <a:spLocks noChangeArrowheads="1"/>
          </p:cNvSpPr>
          <p:nvPr/>
        </p:nvSpPr>
        <p:spPr bwMode="auto">
          <a:xfrm>
            <a:off x="635000" y="1960563"/>
            <a:ext cx="7937500" cy="3913187"/>
          </a:xfrm>
          <a:prstGeom prst="wedgeRectCallout">
            <a:avLst>
              <a:gd name="adj1" fmla="val -556"/>
              <a:gd name="adj2" fmla="val -55968"/>
            </a:avLst>
          </a:prstGeom>
          <a:solidFill>
            <a:srgbClr val="BBE0E3"/>
          </a:solidFill>
          <a:ln w="9360">
            <a:solidFill>
              <a:srgbClr val="000000"/>
            </a:solidFill>
            <a:round/>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6150" name="Text Box 5"/>
          <p:cNvSpPr txBox="1">
            <a:spLocks noChangeArrowheads="1"/>
          </p:cNvSpPr>
          <p:nvPr/>
        </p:nvSpPr>
        <p:spPr bwMode="auto">
          <a:xfrm>
            <a:off x="777875" y="2085975"/>
            <a:ext cx="7732713" cy="3498850"/>
          </a:xfrm>
          <a:prstGeom prst="rect">
            <a:avLst/>
          </a:prstGeom>
          <a:noFill/>
          <a:ln w="9525">
            <a:noFill/>
            <a:round/>
            <a:headEnd/>
            <a:tailEnd/>
          </a:ln>
        </p:spPr>
        <p:txBody>
          <a:bodyPr lIns="90000" tIns="45000" rIns="90000" bIns="45000"/>
          <a:lstStyle/>
          <a:p>
            <a:pPr algn="ctr" eaLnBrk="0" hangingPunct="0">
              <a:lnSpc>
                <a:spcPct val="93000"/>
              </a:lnSpc>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Select Elicitation Technique</a:t>
            </a:r>
          </a:p>
          <a:p>
            <a:pPr algn="ctr" eaLnBrk="0" hangingPunct="0">
              <a:lnSpc>
                <a:spcPct val="93000"/>
              </a:lnSpc>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Select appropriate technique for the number and</a:t>
            </a:r>
            <a:br>
              <a:rPr lang="en-GB" dirty="0">
                <a:solidFill>
                  <a:srgbClr val="000000"/>
                </a:solidFill>
              </a:rPr>
            </a:br>
            <a:r>
              <a:rPr lang="en-GB" dirty="0">
                <a:solidFill>
                  <a:srgbClr val="000000"/>
                </a:solidFill>
              </a:rPr>
              <a:t>   expertise of stakeholders, requirements engineers, </a:t>
            </a:r>
            <a:br>
              <a:rPr lang="en-GB" dirty="0">
                <a:solidFill>
                  <a:srgbClr val="000000"/>
                </a:solidFill>
              </a:rPr>
            </a:br>
            <a:r>
              <a:rPr lang="en-GB" dirty="0">
                <a:solidFill>
                  <a:srgbClr val="000000"/>
                </a:solidFill>
              </a:rPr>
              <a:t>   and size and scope of the project.</a:t>
            </a:r>
            <a:br>
              <a:rPr lang="en-GB" dirty="0">
                <a:solidFill>
                  <a:srgbClr val="000000"/>
                </a:solidFill>
              </a:rPr>
            </a:b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Techniques: structured/unstructured interviews, </a:t>
            </a:r>
            <a:br>
              <a:rPr lang="en-GB" dirty="0">
                <a:solidFill>
                  <a:srgbClr val="000000"/>
                </a:solidFill>
              </a:rPr>
            </a:br>
            <a:r>
              <a:rPr lang="en-GB" dirty="0">
                <a:solidFill>
                  <a:srgbClr val="000000"/>
                </a:solidFill>
              </a:rPr>
              <a:t>   </a:t>
            </a:r>
            <a:r>
              <a:rPr lang="en-GB" b="1" dirty="0">
                <a:solidFill>
                  <a:srgbClr val="000000"/>
                </a:solidFill>
              </a:rPr>
              <a:t>accelerated requirements method </a:t>
            </a:r>
            <a:r>
              <a:rPr lang="en-GB" dirty="0">
                <a:solidFill>
                  <a:srgbClr val="000000"/>
                </a:solidFill>
              </a:rPr>
              <a:t>(ARM), soft </a:t>
            </a:r>
            <a:br>
              <a:rPr lang="en-GB" dirty="0">
                <a:solidFill>
                  <a:srgbClr val="000000"/>
                </a:solidFill>
              </a:rPr>
            </a:br>
            <a:r>
              <a:rPr lang="en-GB" dirty="0">
                <a:solidFill>
                  <a:srgbClr val="000000"/>
                </a:solidFill>
              </a:rPr>
              <a:t>   systems methodology, issue based information</a:t>
            </a:r>
            <a:br>
              <a:rPr lang="en-GB" dirty="0">
                <a:solidFill>
                  <a:srgbClr val="000000"/>
                </a:solidFill>
              </a:rPr>
            </a:br>
            <a:r>
              <a:rPr lang="en-GB" dirty="0">
                <a:solidFill>
                  <a:srgbClr val="000000"/>
                </a:solidFill>
              </a:rPr>
              <a:t>   systems (IBIS), Quality Function Deployment </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1"/>
          <p:cNvSpPr>
            <a:spLocks noGrp="1" noChangeArrowheads="1"/>
          </p:cNvSpPr>
          <p:nvPr>
            <p:ph type="title"/>
          </p:nvPr>
        </p:nvSpPr>
        <p:spPr/>
        <p:txBody>
          <a:bodyPr/>
          <a:lstStyle/>
          <a:p>
            <a:r>
              <a:rPr lang="en-GB" dirty="0" smtClean="0"/>
              <a:t>Step 6</a:t>
            </a:r>
          </a:p>
        </p:txBody>
      </p:sp>
      <p:graphicFrame>
        <p:nvGraphicFramePr>
          <p:cNvPr id="7170" name="Object 3"/>
          <p:cNvGraphicFramePr>
            <a:graphicFrameLocks noChangeAspect="1"/>
          </p:cNvGraphicFramePr>
          <p:nvPr/>
        </p:nvGraphicFramePr>
        <p:xfrm>
          <a:off x="642938" y="1185863"/>
          <a:ext cx="7880350" cy="719137"/>
        </p:xfrm>
        <a:graphic>
          <a:graphicData uri="http://schemas.openxmlformats.org/presentationml/2006/ole">
            <mc:AlternateContent xmlns:mc="http://schemas.openxmlformats.org/markup-compatibility/2006">
              <mc:Choice xmlns:v="urn:schemas-microsoft-com:vml" Requires="v">
                <p:oleObj spid="_x0000_s88138" r:id="rId4" imgW="7890120" imgH="722880" progId="">
                  <p:embed/>
                </p:oleObj>
              </mc:Choice>
              <mc:Fallback>
                <p:oleObj r:id="rId4" imgW="7890120" imgH="722880" progId="">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938" y="1185863"/>
                        <a:ext cx="7880350" cy="719137"/>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7173" name="AutoShape 4"/>
          <p:cNvSpPr>
            <a:spLocks noChangeArrowheads="1"/>
          </p:cNvSpPr>
          <p:nvPr/>
        </p:nvSpPr>
        <p:spPr bwMode="auto">
          <a:xfrm>
            <a:off x="635000" y="1960563"/>
            <a:ext cx="7937500" cy="3913187"/>
          </a:xfrm>
          <a:prstGeom prst="wedgeRectCallout">
            <a:avLst>
              <a:gd name="adj1" fmla="val 9366"/>
              <a:gd name="adj2" fmla="val -54671"/>
            </a:avLst>
          </a:prstGeom>
          <a:solidFill>
            <a:srgbClr val="BBE0E3"/>
          </a:solidFill>
          <a:ln w="9360">
            <a:solidFill>
              <a:srgbClr val="000000"/>
            </a:solidFill>
            <a:round/>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7174" name="Text Box 5"/>
          <p:cNvSpPr txBox="1">
            <a:spLocks noChangeArrowheads="1"/>
          </p:cNvSpPr>
          <p:nvPr/>
        </p:nvSpPr>
        <p:spPr bwMode="auto">
          <a:xfrm>
            <a:off x="777875" y="2085975"/>
            <a:ext cx="7732713" cy="3776663"/>
          </a:xfrm>
          <a:prstGeom prst="rect">
            <a:avLst/>
          </a:prstGeom>
          <a:noFill/>
          <a:ln w="9525">
            <a:noFill/>
            <a:round/>
            <a:headEnd/>
            <a:tailEnd/>
          </a:ln>
        </p:spPr>
        <p:txBody>
          <a:bodyPr lIns="90000" tIns="45000" rIns="90000" bIns="45000"/>
          <a:lstStyle/>
          <a:p>
            <a:pPr algn="ctr" eaLnBrk="0" hangingPunct="0">
              <a:lnSpc>
                <a:spcPct val="93000"/>
              </a:lnSpc>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Elicit Security Requirements </a:t>
            </a:r>
            <a:br>
              <a:rPr lang="en-GB" dirty="0">
                <a:solidFill>
                  <a:srgbClr val="000000"/>
                </a:solidFill>
              </a:rPr>
            </a:br>
            <a:r>
              <a:rPr lang="en-GB" sz="2000" b="1" i="1" dirty="0">
                <a:solidFill>
                  <a:srgbClr val="000000"/>
                </a:solidFill>
              </a:rPr>
              <a:t>(Heart of SQUARE)</a:t>
            </a:r>
          </a:p>
          <a:p>
            <a:pPr algn="ctr" eaLnBrk="0" hangingPunct="0">
              <a:lnSpc>
                <a:spcPct val="93000"/>
              </a:lnSpc>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Execute the elicitation technique. </a:t>
            </a:r>
            <a:br>
              <a:rPr lang="en-GB" dirty="0">
                <a:solidFill>
                  <a:srgbClr val="000000"/>
                </a:solidFill>
              </a:rPr>
            </a:b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Avoid non-verifiable, vague, ambiguous requirements.</a:t>
            </a:r>
            <a:br>
              <a:rPr lang="en-GB" dirty="0">
                <a:solidFill>
                  <a:srgbClr val="000000"/>
                </a:solidFill>
              </a:rPr>
            </a:b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Concentrate on what, not how.</a:t>
            </a:r>
            <a:br>
              <a:rPr lang="en-GB" dirty="0">
                <a:solidFill>
                  <a:srgbClr val="000000"/>
                </a:solidFill>
              </a:rPr>
            </a:br>
            <a:r>
              <a:rPr lang="en-GB" dirty="0">
                <a:solidFill>
                  <a:srgbClr val="000000"/>
                </a:solidFill>
              </a:rPr>
              <a:t>  Avoid implementations and architectural constraints.</a:t>
            </a:r>
            <a:br>
              <a:rPr lang="en-GB" dirty="0">
                <a:solidFill>
                  <a:srgbClr val="000000"/>
                </a:solidFill>
              </a:rPr>
            </a:b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Exit criteria: initial document with requirements</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1"/>
          <p:cNvSpPr>
            <a:spLocks noGrp="1" noChangeArrowheads="1"/>
          </p:cNvSpPr>
          <p:nvPr>
            <p:ph type="title"/>
          </p:nvPr>
        </p:nvSpPr>
        <p:spPr/>
        <p:txBody>
          <a:bodyPr/>
          <a:lstStyle/>
          <a:p>
            <a:r>
              <a:rPr lang="en-GB" dirty="0" smtClean="0"/>
              <a:t>Step 7</a:t>
            </a:r>
          </a:p>
        </p:txBody>
      </p:sp>
      <p:graphicFrame>
        <p:nvGraphicFramePr>
          <p:cNvPr id="8194" name="Object 3"/>
          <p:cNvGraphicFramePr>
            <a:graphicFrameLocks noChangeAspect="1"/>
          </p:cNvGraphicFramePr>
          <p:nvPr/>
        </p:nvGraphicFramePr>
        <p:xfrm>
          <a:off x="642938" y="1185863"/>
          <a:ext cx="7880350" cy="719137"/>
        </p:xfrm>
        <a:graphic>
          <a:graphicData uri="http://schemas.openxmlformats.org/presentationml/2006/ole">
            <mc:AlternateContent xmlns:mc="http://schemas.openxmlformats.org/markup-compatibility/2006">
              <mc:Choice xmlns:v="urn:schemas-microsoft-com:vml" Requires="v">
                <p:oleObj spid="_x0000_s89162" r:id="rId4" imgW="7890120" imgH="722880" progId="">
                  <p:embed/>
                </p:oleObj>
              </mc:Choice>
              <mc:Fallback>
                <p:oleObj r:id="rId4" imgW="7890120" imgH="722880" progId="">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938" y="1185863"/>
                        <a:ext cx="7880350" cy="719137"/>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8197" name="AutoShape 4"/>
          <p:cNvSpPr>
            <a:spLocks noChangeArrowheads="1"/>
          </p:cNvSpPr>
          <p:nvPr/>
        </p:nvSpPr>
        <p:spPr bwMode="auto">
          <a:xfrm>
            <a:off x="642938" y="1981200"/>
            <a:ext cx="7937500" cy="3878263"/>
          </a:xfrm>
          <a:prstGeom prst="wedgeRectCallout">
            <a:avLst>
              <a:gd name="adj1" fmla="val 20884"/>
              <a:gd name="adj2" fmla="val -57278"/>
            </a:avLst>
          </a:prstGeom>
          <a:solidFill>
            <a:srgbClr val="BBE0E3"/>
          </a:solidFill>
          <a:ln w="9360">
            <a:solidFill>
              <a:srgbClr val="000000"/>
            </a:solidFill>
            <a:round/>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8198" name="Text Box 5"/>
          <p:cNvSpPr txBox="1">
            <a:spLocks noChangeArrowheads="1"/>
          </p:cNvSpPr>
          <p:nvPr/>
        </p:nvSpPr>
        <p:spPr bwMode="auto">
          <a:xfrm>
            <a:off x="777875" y="2085975"/>
            <a:ext cx="7732713" cy="3476625"/>
          </a:xfrm>
          <a:prstGeom prst="rect">
            <a:avLst/>
          </a:prstGeom>
          <a:noFill/>
          <a:ln w="9525">
            <a:noFill/>
            <a:round/>
            <a:headEnd/>
            <a:tailEnd/>
          </a:ln>
        </p:spPr>
        <p:txBody>
          <a:bodyPr lIns="90000" tIns="45000" rIns="90000" bIns="45000"/>
          <a:lstStyle/>
          <a:p>
            <a:pPr algn="ctr" eaLnBrk="0" hangingPunct="0">
              <a:lnSpc>
                <a:spcPct val="93000"/>
              </a:lnSpc>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Categorize Requirements</a:t>
            </a:r>
          </a:p>
          <a:p>
            <a:pPr algn="ctr" eaLnBrk="0" hangingPunct="0">
              <a:lnSpc>
                <a:spcPct val="93000"/>
              </a:lnSpc>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Classify requirements into essential, non-essential,</a:t>
            </a:r>
            <a:br>
              <a:rPr lang="en-GB" dirty="0">
                <a:solidFill>
                  <a:srgbClr val="000000"/>
                </a:solidFill>
              </a:rPr>
            </a:br>
            <a:r>
              <a:rPr lang="en-GB" dirty="0">
                <a:solidFill>
                  <a:srgbClr val="000000"/>
                </a:solidFill>
              </a:rPr>
              <a:t>  system, software, or architectural constraints.</a:t>
            </a:r>
            <a:br>
              <a:rPr lang="en-GB" dirty="0">
                <a:solidFill>
                  <a:srgbClr val="000000"/>
                </a:solidFill>
              </a:rPr>
            </a:b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Sample table: </a:t>
            </a:r>
            <a:br>
              <a:rPr lang="en-GB" dirty="0">
                <a:solidFill>
                  <a:srgbClr val="000000"/>
                </a:solidFill>
              </a:rPr>
            </a:br>
            <a:endParaRPr lang="en-GB" dirty="0">
              <a:solidFill>
                <a:srgbClr val="000000"/>
              </a:solidFill>
            </a:endParaRPr>
          </a:p>
          <a:p>
            <a:pPr hangingPunct="0">
              <a:lnSpc>
                <a:spcPct val="95000"/>
              </a:lnSpc>
              <a:buClr>
                <a:srgbClr val="000000"/>
              </a:buClr>
              <a:buSzPct val="100000"/>
              <a:buFont typeface="StarSymbol"/>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2100" dirty="0">
              <a:solidFill>
                <a:srgbClr val="000000"/>
              </a:solidFill>
              <a:latin typeface="Times New Roman" pitchFamily="18" charset="0"/>
            </a:endParaRPr>
          </a:p>
          <a:p>
            <a:pPr hangingPunct="0">
              <a:lnSpc>
                <a:spcPct val="95000"/>
              </a:lnSpc>
              <a:buClr>
                <a:srgbClr val="000000"/>
              </a:buClr>
              <a:buSzPct val="100000"/>
              <a:buFont typeface="StarSymbol"/>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2100" dirty="0">
              <a:solidFill>
                <a:srgbClr val="000000"/>
              </a:solidFill>
              <a:latin typeface="Times New Roman" pitchFamily="18" charset="0"/>
            </a:endParaRPr>
          </a:p>
          <a:p>
            <a:pPr eaLnBrk="0" hangingPunct="0">
              <a:lnSpc>
                <a:spcPct val="93000"/>
              </a:lnSpc>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2100" dirty="0">
              <a:solidFill>
                <a:srgbClr val="000000"/>
              </a:solidFill>
              <a:latin typeface="Times New Roman" pitchFamily="18" charset="0"/>
            </a:endParaRPr>
          </a:p>
        </p:txBody>
      </p:sp>
      <p:graphicFrame>
        <p:nvGraphicFramePr>
          <p:cNvPr id="7198" name="Group 30"/>
          <p:cNvGraphicFramePr>
            <a:graphicFrameLocks noGrp="1"/>
          </p:cNvGraphicFramePr>
          <p:nvPr/>
        </p:nvGraphicFramePr>
        <p:xfrm>
          <a:off x="1524000" y="4343400"/>
          <a:ext cx="6096000" cy="1322070"/>
        </p:xfrm>
        <a:graphic>
          <a:graphicData uri="http://schemas.openxmlformats.org/drawingml/2006/table">
            <a:tbl>
              <a:tblPr/>
              <a:tblGrid>
                <a:gridCol w="1524000"/>
                <a:gridCol w="1524000"/>
                <a:gridCol w="1524000"/>
                <a:gridCol w="15240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
                      </a:r>
                      <a:br>
                        <a:rPr kumimoji="0" lang="en-US" sz="1600" b="0" i="0" u="none" strike="noStrike" cap="none" normalizeH="0" baseline="0" dirty="0" smtClean="0">
                          <a:ln>
                            <a:noFill/>
                          </a:ln>
                          <a:solidFill>
                            <a:schemeClr val="tx1"/>
                          </a:solidFill>
                          <a:effectLst/>
                          <a:latin typeface="Arial" charset="0"/>
                        </a:rPr>
                      </a:br>
                      <a:r>
                        <a:rPr kumimoji="0" lang="en-US" sz="1600" b="0" i="0" u="none" strike="noStrike" cap="none" normalizeH="0" baseline="0" dirty="0" smtClean="0">
                          <a:ln>
                            <a:noFill/>
                          </a:ln>
                          <a:solidFill>
                            <a:schemeClr val="tx1"/>
                          </a:solidFill>
                          <a:effectLst/>
                          <a:latin typeface="Arial" charset="0"/>
                        </a:rPr>
                        <a:t>System level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
                      </a:r>
                      <a:br>
                        <a:rPr kumimoji="0" lang="en-US" sz="1600" b="0" i="0" u="none" strike="noStrike" cap="none" normalizeH="0" baseline="0" dirty="0" smtClean="0">
                          <a:ln>
                            <a:noFill/>
                          </a:ln>
                          <a:solidFill>
                            <a:schemeClr val="tx1"/>
                          </a:solidFill>
                          <a:effectLst/>
                          <a:latin typeface="Arial" charset="0"/>
                        </a:rPr>
                      </a:br>
                      <a:r>
                        <a:rPr kumimoji="0" lang="en-US" sz="1600" b="0" i="0" u="none" strike="noStrike" cap="none" normalizeH="0" baseline="0" dirty="0" smtClean="0">
                          <a:ln>
                            <a:noFill/>
                          </a:ln>
                          <a:solidFill>
                            <a:schemeClr val="tx1"/>
                          </a:solidFill>
                          <a:effectLst/>
                          <a:latin typeface="Arial" charset="0"/>
                        </a:rPr>
                        <a:t>Software level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Architectural constraint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Reqt. 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Reqt. 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4" name="Rectangle 12"/>
          <p:cNvSpPr>
            <a:spLocks noChangeArrowheads="1"/>
          </p:cNvSpPr>
          <p:nvPr/>
        </p:nvSpPr>
        <p:spPr bwMode="auto">
          <a:xfrm>
            <a:off x="4181475" y="5726113"/>
            <a:ext cx="184150" cy="396875"/>
          </a:xfrm>
          <a:prstGeom prst="rect">
            <a:avLst/>
          </a:prstGeom>
          <a:noFill/>
          <a:ln w="6350">
            <a:noFill/>
            <a:miter lim="800000"/>
            <a:headEnd/>
            <a:tailEnd/>
          </a:ln>
          <a:effectLst/>
        </p:spPr>
        <p:txBody>
          <a:bodyPr wrap="none" anchor="ctr">
            <a:spAutoFit/>
          </a:bodyPr>
          <a:lstStyle/>
          <a:p>
            <a:pPr algn="ctr">
              <a:spcBef>
                <a:spcPct val="50000"/>
              </a:spcBef>
            </a:pPr>
            <a:endParaRPr lang="en-US" sz="2000" dirty="0"/>
          </a:p>
        </p:txBody>
      </p:sp>
      <p:sp>
        <p:nvSpPr>
          <p:cNvPr id="4" name="Rectangle 128"/>
          <p:cNvSpPr txBox="1">
            <a:spLocks noChangeArrowheads="1"/>
          </p:cNvSpPr>
          <p:nvPr/>
        </p:nvSpPr>
        <p:spPr bwMode="auto">
          <a:xfrm>
            <a:off x="4257674" y="5153025"/>
            <a:ext cx="4200525" cy="561975"/>
          </a:xfrm>
          <a:prstGeom prst="rect">
            <a:avLst/>
          </a:prstGeom>
        </p:spPr>
        <p:txBody>
          <a:bodyPr lIns="91440" tIns="45720" rIns="91440" bIns="45720" anchor="ctr"/>
          <a:lstStyle>
            <a:lvl1pPr algn="l" rtl="0" eaLnBrk="1" fontAlgn="base" hangingPunct="1">
              <a:spcBef>
                <a:spcPct val="30000"/>
              </a:spcBef>
              <a:spcAft>
                <a:spcPct val="0"/>
              </a:spcAft>
              <a:buSzPct val="70000"/>
              <a:defRPr sz="1700">
                <a:solidFill>
                  <a:schemeClr val="tx1"/>
                </a:solidFill>
                <a:latin typeface="+mn-lt"/>
                <a:ea typeface="+mn-ea"/>
                <a:cs typeface="+mn-cs"/>
              </a:defRPr>
            </a:lvl1pPr>
            <a:lvl2pPr marL="741363" indent="-284163" algn="l" rtl="0" eaLnBrk="1" fontAlgn="base" hangingPunct="1">
              <a:spcBef>
                <a:spcPct val="5000"/>
              </a:spcBef>
              <a:spcAft>
                <a:spcPct val="5000"/>
              </a:spcAft>
              <a:buSzPct val="90000"/>
              <a:buFont typeface="Times" pitchFamily="18" charset="0"/>
              <a:buChar char="•"/>
              <a:defRPr sz="2000">
                <a:solidFill>
                  <a:schemeClr val="tx1"/>
                </a:solidFill>
                <a:latin typeface="+mn-lt"/>
              </a:defRPr>
            </a:lvl2pPr>
            <a:lvl3pPr marL="1200150" indent="-285750" algn="l" rtl="0" eaLnBrk="1" fontAlgn="base" hangingPunct="1">
              <a:spcBef>
                <a:spcPct val="10000"/>
              </a:spcBef>
              <a:spcAft>
                <a:spcPct val="10000"/>
              </a:spcAft>
              <a:buSzPct val="70000"/>
              <a:buFont typeface="Times" pitchFamily="18" charset="0"/>
              <a:buChar char="—"/>
              <a:defRPr>
                <a:solidFill>
                  <a:schemeClr val="tx1"/>
                </a:solidFill>
                <a:latin typeface="+mn-lt"/>
              </a:defRPr>
            </a:lvl3pPr>
            <a:lvl4pPr marL="1660525" indent="-284163" algn="l" rtl="0" eaLnBrk="1" fontAlgn="base" hangingPunct="1">
              <a:spcBef>
                <a:spcPct val="5000"/>
              </a:spcBef>
              <a:spcAft>
                <a:spcPct val="0"/>
              </a:spcAft>
              <a:buSzPct val="70000"/>
              <a:buChar char="o"/>
              <a:defRPr>
                <a:solidFill>
                  <a:schemeClr val="tx1"/>
                </a:solidFill>
                <a:latin typeface="+mn-lt"/>
              </a:defRPr>
            </a:lvl4pPr>
            <a:lvl5pPr marL="22320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5pPr>
            <a:lvl6pPr marL="26892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6pPr>
            <a:lvl7pPr marL="31464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7pPr>
            <a:lvl8pPr marL="36036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8pPr>
            <a:lvl9pPr marL="4060825" indent="-285750" algn="l" rtl="0" eaLnBrk="1" fontAlgn="base" hangingPunct="1">
              <a:spcBef>
                <a:spcPct val="0"/>
              </a:spcBef>
              <a:spcAft>
                <a:spcPct val="25000"/>
              </a:spcAft>
              <a:buSzPct val="70000"/>
              <a:buFont typeface="Times" pitchFamily="18" charset="0"/>
              <a:buChar char="–"/>
              <a:defRPr>
                <a:solidFill>
                  <a:schemeClr val="tx1"/>
                </a:solidFill>
                <a:latin typeface="+mn-lt"/>
              </a:defRPr>
            </a:lvl9pPr>
          </a:lstStyle>
          <a:p>
            <a:r>
              <a:rPr lang="en-US" kern="0" dirty="0" smtClean="0"/>
              <a:t>Nancy R. Mead, SEI</a:t>
            </a:r>
            <a:br>
              <a:rPr lang="en-US" kern="0" dirty="0" smtClean="0"/>
            </a:br>
            <a:r>
              <a:rPr lang="en-US" kern="0" dirty="0" smtClean="0"/>
              <a:t>May 2014</a:t>
            </a:r>
            <a:endParaRPr lang="en-US" kern="0" dirty="0"/>
          </a:p>
        </p:txBody>
      </p:sp>
      <p:sp>
        <p:nvSpPr>
          <p:cNvPr id="5" name="Rectangle 12"/>
          <p:cNvSpPr txBox="1">
            <a:spLocks noChangeArrowheads="1"/>
          </p:cNvSpPr>
          <p:nvPr/>
        </p:nvSpPr>
        <p:spPr bwMode="white">
          <a:xfrm>
            <a:off x="4257673" y="2438400"/>
            <a:ext cx="4352925" cy="762000"/>
          </a:xfrm>
          <a:prstGeom prst="rect">
            <a:avLst/>
          </a:prstGeom>
          <a:noFill/>
          <a:ln w="9525">
            <a:noFill/>
            <a:miter lim="800000"/>
            <a:headEnd/>
            <a:tailEnd/>
          </a:ln>
          <a:effectLst/>
        </p:spPr>
        <p:txBody>
          <a:bodyPr vert="horz" wrap="square" lIns="91428" tIns="45714" rIns="91428" bIns="45714" numCol="1" anchor="t" anchorCtr="0" compatLnSpc="1">
            <a:prstTxWarp prst="textNoShape">
              <a:avLst/>
            </a:prstTxWarp>
          </a:bodyPr>
          <a:lstStyle>
            <a:lvl1pPr>
              <a:lnSpc>
                <a:spcPct val="100000"/>
              </a:lnSpc>
              <a:defRPr sz="2200"/>
            </a:lvl1pPr>
          </a:lstStyle>
          <a:p>
            <a:pPr lvl="0">
              <a:spcBef>
                <a:spcPct val="0"/>
              </a:spcBef>
              <a:defRPr/>
            </a:pPr>
            <a:r>
              <a:rPr lang="en-US" sz="2800" b="1" dirty="0" smtClean="0"/>
              <a:t>Assured Software Development 1: </a:t>
            </a:r>
            <a:r>
              <a:rPr kumimoji="0" lang="en-US" sz="2800" b="1" i="0" u="none" strike="noStrike" kern="0" cap="none" spc="0" normalizeH="0" baseline="0" noProof="0" dirty="0" smtClean="0">
                <a:ln>
                  <a:noFill/>
                </a:ln>
                <a:solidFill>
                  <a:schemeClr val="tx1"/>
                </a:solidFill>
                <a:effectLst/>
                <a:uLnTx/>
                <a:uFillTx/>
                <a:latin typeface="+mj-lt"/>
                <a:ea typeface="+mj-ea"/>
                <a:cs typeface="+mj-cs"/>
              </a:rPr>
              <a:t>Week 5</a:t>
            </a:r>
            <a:endParaRPr kumimoji="0" 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2" name="TextBox 1"/>
          <p:cNvSpPr txBox="1"/>
          <p:nvPr/>
        </p:nvSpPr>
        <p:spPr>
          <a:xfrm>
            <a:off x="4257673" y="3505200"/>
            <a:ext cx="3634456" cy="400110"/>
          </a:xfrm>
          <a:prstGeom prst="rect">
            <a:avLst/>
          </a:prstGeom>
          <a:noFill/>
        </p:spPr>
        <p:txBody>
          <a:bodyPr wrap="none" rtlCol="0">
            <a:spAutoFit/>
          </a:bodyPr>
          <a:lstStyle/>
          <a:p>
            <a:r>
              <a:rPr lang="en-US" sz="2000" b="1" dirty="0" smtClean="0">
                <a:latin typeface="Calibri" panose="020F0502020204030204" pitchFamily="34" charset="0"/>
              </a:rPr>
              <a:t>SQUARE Overview and Steps 1-2</a:t>
            </a:r>
            <a:endParaRPr lang="en-US" sz="2000" b="1" dirty="0">
              <a:latin typeface="Calibri" panose="020F0502020204030204" pitchFamily="34" charset="0"/>
            </a:endParaRPr>
          </a:p>
        </p:txBody>
      </p:sp>
    </p:spTree>
    <p:extLst>
      <p:ext uri="{BB962C8B-B14F-4D97-AF65-F5344CB8AC3E}">
        <p14:creationId xmlns:p14="http://schemas.microsoft.com/office/powerpoint/2010/main" val="200841005"/>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
          <p:cNvSpPr>
            <a:spLocks noGrp="1" noChangeArrowheads="1"/>
          </p:cNvSpPr>
          <p:nvPr>
            <p:ph type="title"/>
          </p:nvPr>
        </p:nvSpPr>
        <p:spPr/>
        <p:txBody>
          <a:bodyPr/>
          <a:lstStyle/>
          <a:p>
            <a:r>
              <a:rPr lang="en-GB" dirty="0" smtClean="0"/>
              <a:t>Step 7- Categorize Requirements Examples</a:t>
            </a:r>
          </a:p>
        </p:txBody>
      </p:sp>
      <p:graphicFrame>
        <p:nvGraphicFramePr>
          <p:cNvPr id="10" name="Diagram 9"/>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1"/>
          <p:cNvSpPr>
            <a:spLocks noGrp="1" noChangeArrowheads="1"/>
          </p:cNvSpPr>
          <p:nvPr>
            <p:ph type="title"/>
          </p:nvPr>
        </p:nvSpPr>
        <p:spPr/>
        <p:txBody>
          <a:bodyPr/>
          <a:lstStyle/>
          <a:p>
            <a:r>
              <a:rPr lang="en-GB" dirty="0" smtClean="0"/>
              <a:t>Step 8</a:t>
            </a:r>
          </a:p>
        </p:txBody>
      </p:sp>
      <p:graphicFrame>
        <p:nvGraphicFramePr>
          <p:cNvPr id="9218" name="Object 3"/>
          <p:cNvGraphicFramePr>
            <a:graphicFrameLocks noChangeAspect="1"/>
          </p:cNvGraphicFramePr>
          <p:nvPr/>
        </p:nvGraphicFramePr>
        <p:xfrm>
          <a:off x="642938" y="1185863"/>
          <a:ext cx="7880350" cy="719137"/>
        </p:xfrm>
        <a:graphic>
          <a:graphicData uri="http://schemas.openxmlformats.org/presentationml/2006/ole">
            <mc:AlternateContent xmlns:mc="http://schemas.openxmlformats.org/markup-compatibility/2006">
              <mc:Choice xmlns:v="urn:schemas-microsoft-com:vml" Requires="v">
                <p:oleObj spid="_x0000_s90186" r:id="rId4" imgW="7890120" imgH="722880" progId="">
                  <p:embed/>
                </p:oleObj>
              </mc:Choice>
              <mc:Fallback>
                <p:oleObj r:id="rId4" imgW="7890120" imgH="722880" progId="">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938" y="1185863"/>
                        <a:ext cx="7880350" cy="719137"/>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9221" name="AutoShape 4"/>
          <p:cNvSpPr>
            <a:spLocks noChangeArrowheads="1"/>
          </p:cNvSpPr>
          <p:nvPr/>
        </p:nvSpPr>
        <p:spPr bwMode="auto">
          <a:xfrm>
            <a:off x="642938" y="1960563"/>
            <a:ext cx="7937500" cy="3913187"/>
          </a:xfrm>
          <a:prstGeom prst="wedgeRectCallout">
            <a:avLst>
              <a:gd name="adj1" fmla="val 32954"/>
              <a:gd name="adj2" fmla="val -55968"/>
            </a:avLst>
          </a:prstGeom>
          <a:solidFill>
            <a:srgbClr val="BBE0E3"/>
          </a:solidFill>
          <a:ln w="9360">
            <a:solidFill>
              <a:srgbClr val="000000"/>
            </a:solidFill>
            <a:round/>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9222" name="Text Box 5"/>
          <p:cNvSpPr txBox="1">
            <a:spLocks noChangeArrowheads="1"/>
          </p:cNvSpPr>
          <p:nvPr/>
        </p:nvSpPr>
        <p:spPr bwMode="auto">
          <a:xfrm>
            <a:off x="777875" y="2085975"/>
            <a:ext cx="7732713" cy="3489325"/>
          </a:xfrm>
          <a:prstGeom prst="rect">
            <a:avLst/>
          </a:prstGeom>
          <a:noFill/>
          <a:ln w="9525">
            <a:noFill/>
            <a:round/>
            <a:headEnd/>
            <a:tailEnd/>
          </a:ln>
        </p:spPr>
        <p:txBody>
          <a:bodyPr lIns="90000" tIns="45000" rIns="90000" bIns="45000"/>
          <a:lstStyle/>
          <a:p>
            <a:pPr algn="ctr" eaLnBrk="0" hangingPunct="0">
              <a:lnSpc>
                <a:spcPct val="93000"/>
              </a:lnSpc>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Prioritize Requirements</a:t>
            </a:r>
          </a:p>
          <a:p>
            <a:pPr algn="ctr" eaLnBrk="0" hangingPunct="0">
              <a:lnSpc>
                <a:spcPct val="93000"/>
              </a:lnSpc>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Use risk assessment and categorization results to</a:t>
            </a:r>
            <a:br>
              <a:rPr lang="en-GB" dirty="0">
                <a:solidFill>
                  <a:srgbClr val="000000"/>
                </a:solidFill>
              </a:rPr>
            </a:br>
            <a:r>
              <a:rPr lang="en-GB" dirty="0">
                <a:solidFill>
                  <a:srgbClr val="000000"/>
                </a:solidFill>
              </a:rPr>
              <a:t>   prioritize requirements.</a:t>
            </a:r>
            <a:br>
              <a:rPr lang="en-GB" dirty="0">
                <a:solidFill>
                  <a:srgbClr val="000000"/>
                </a:solidFill>
              </a:rPr>
            </a:b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Prioritization techniques: Triage, Win-Win, </a:t>
            </a:r>
            <a:br>
              <a:rPr lang="en-GB" dirty="0">
                <a:solidFill>
                  <a:srgbClr val="000000"/>
                </a:solidFill>
              </a:rPr>
            </a:br>
            <a:r>
              <a:rPr lang="en-GB" dirty="0">
                <a:solidFill>
                  <a:srgbClr val="000000"/>
                </a:solidFill>
              </a:rPr>
              <a:t>   Analytical Hierarchy Process</a:t>
            </a:r>
            <a:br>
              <a:rPr lang="en-GB" dirty="0">
                <a:solidFill>
                  <a:srgbClr val="000000"/>
                </a:solidFill>
              </a:rPr>
            </a:b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Requirements engineering team should produce a</a:t>
            </a:r>
            <a:br>
              <a:rPr lang="en-GB" dirty="0">
                <a:solidFill>
                  <a:srgbClr val="000000"/>
                </a:solidFill>
              </a:rPr>
            </a:br>
            <a:r>
              <a:rPr lang="en-GB" dirty="0">
                <a:solidFill>
                  <a:srgbClr val="000000"/>
                </a:solidFill>
              </a:rPr>
              <a:t>  cost-benefit analysis to aid stakeholders.</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1"/>
          <p:cNvSpPr>
            <a:spLocks noGrp="1" noChangeArrowheads="1"/>
          </p:cNvSpPr>
          <p:nvPr>
            <p:ph type="title"/>
          </p:nvPr>
        </p:nvSpPr>
        <p:spPr/>
        <p:txBody>
          <a:bodyPr/>
          <a:lstStyle/>
          <a:p>
            <a:r>
              <a:rPr lang="en-GB" dirty="0" smtClean="0"/>
              <a:t>Step 9</a:t>
            </a:r>
          </a:p>
        </p:txBody>
      </p:sp>
      <p:graphicFrame>
        <p:nvGraphicFramePr>
          <p:cNvPr id="10242" name="Object 3"/>
          <p:cNvGraphicFramePr>
            <a:graphicFrameLocks noChangeAspect="1"/>
          </p:cNvGraphicFramePr>
          <p:nvPr/>
        </p:nvGraphicFramePr>
        <p:xfrm>
          <a:off x="642938" y="1185863"/>
          <a:ext cx="7880350" cy="719137"/>
        </p:xfrm>
        <a:graphic>
          <a:graphicData uri="http://schemas.openxmlformats.org/presentationml/2006/ole">
            <mc:AlternateContent xmlns:mc="http://schemas.openxmlformats.org/markup-compatibility/2006">
              <mc:Choice xmlns:v="urn:schemas-microsoft-com:vml" Requires="v">
                <p:oleObj spid="_x0000_s91210" r:id="rId4" imgW="7890120" imgH="722880" progId="">
                  <p:embed/>
                </p:oleObj>
              </mc:Choice>
              <mc:Fallback>
                <p:oleObj r:id="rId4" imgW="7890120" imgH="722880" progId="">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938" y="1185863"/>
                        <a:ext cx="7880350" cy="719137"/>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0245" name="AutoShape 4"/>
          <p:cNvSpPr>
            <a:spLocks noChangeArrowheads="1"/>
          </p:cNvSpPr>
          <p:nvPr/>
        </p:nvSpPr>
        <p:spPr bwMode="auto">
          <a:xfrm>
            <a:off x="620713" y="1960563"/>
            <a:ext cx="7937500" cy="3983037"/>
          </a:xfrm>
          <a:prstGeom prst="wedgeRectCallout">
            <a:avLst>
              <a:gd name="adj1" fmla="val 43546"/>
              <a:gd name="adj2" fmla="val -56287"/>
            </a:avLst>
          </a:prstGeom>
          <a:solidFill>
            <a:srgbClr val="BBE0E3"/>
          </a:solidFill>
          <a:ln w="9360">
            <a:solidFill>
              <a:srgbClr val="000000"/>
            </a:solidFill>
            <a:round/>
            <a:headEnd/>
            <a:tailEnd/>
          </a:ln>
        </p:spPr>
        <p:txBody>
          <a:bodyPr wrap="none" anchor="ctr"/>
          <a:lstStyle/>
          <a:p>
            <a:pPr eaLnBrk="0" hangingPunct="0">
              <a:lnSpc>
                <a:spcPct val="62000"/>
              </a:lnSpc>
              <a:buClr>
                <a:srgbClr val="000000"/>
              </a:buClr>
              <a:buSzPct val="100000"/>
              <a:buFont typeface="Arial" pitchFamily="34" charset="0"/>
              <a:buNone/>
            </a:pPr>
            <a:endParaRPr lang="en-US" dirty="0"/>
          </a:p>
        </p:txBody>
      </p:sp>
      <p:sp>
        <p:nvSpPr>
          <p:cNvPr id="10246" name="Text Box 5"/>
          <p:cNvSpPr txBox="1">
            <a:spLocks noChangeArrowheads="1"/>
          </p:cNvSpPr>
          <p:nvPr/>
        </p:nvSpPr>
        <p:spPr bwMode="auto">
          <a:xfrm>
            <a:off x="777875" y="2085975"/>
            <a:ext cx="7807325" cy="4548188"/>
          </a:xfrm>
          <a:prstGeom prst="rect">
            <a:avLst/>
          </a:prstGeom>
          <a:noFill/>
          <a:ln w="9525">
            <a:noFill/>
            <a:round/>
            <a:headEnd/>
            <a:tailEnd/>
          </a:ln>
        </p:spPr>
        <p:txBody>
          <a:bodyPr lIns="90000" tIns="45000" rIns="90000" bIns="45000"/>
          <a:lstStyle/>
          <a:p>
            <a:pPr algn="ctr" eaLnBrk="0" hangingPunct="0">
              <a:lnSpc>
                <a:spcPct val="93000"/>
              </a:lnSpc>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Requirements Inspection</a:t>
            </a:r>
          </a:p>
          <a:p>
            <a:pPr algn="ctr" eaLnBrk="0" hangingPunct="0">
              <a:lnSpc>
                <a:spcPct val="93000"/>
              </a:lnSpc>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Inspection aids in creating accurate and verifiable</a:t>
            </a:r>
            <a:br>
              <a:rPr lang="en-GB" dirty="0">
                <a:solidFill>
                  <a:srgbClr val="000000"/>
                </a:solidFill>
              </a:rPr>
            </a:br>
            <a:r>
              <a:rPr lang="en-GB" dirty="0">
                <a:solidFill>
                  <a:srgbClr val="000000"/>
                </a:solidFill>
              </a:rPr>
              <a:t>   security requirements. </a:t>
            </a:r>
            <a:br>
              <a:rPr lang="en-GB" dirty="0">
                <a:solidFill>
                  <a:srgbClr val="000000"/>
                </a:solidFill>
              </a:rPr>
            </a:b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Look for ambiguities, inconsistencies, mistaken  </a:t>
            </a:r>
            <a:br>
              <a:rPr lang="en-GB" dirty="0">
                <a:solidFill>
                  <a:srgbClr val="000000"/>
                </a:solidFill>
              </a:rPr>
            </a:br>
            <a:r>
              <a:rPr lang="en-GB" dirty="0">
                <a:solidFill>
                  <a:srgbClr val="000000"/>
                </a:solidFill>
              </a:rPr>
              <a:t>   assumptions.</a:t>
            </a:r>
            <a:br>
              <a:rPr lang="en-GB" dirty="0">
                <a:solidFill>
                  <a:srgbClr val="000000"/>
                </a:solidFill>
              </a:rPr>
            </a:b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Fagan inspections / peer reviews</a:t>
            </a:r>
            <a:br>
              <a:rPr lang="en-GB" dirty="0">
                <a:solidFill>
                  <a:srgbClr val="000000"/>
                </a:solidFill>
              </a:rPr>
            </a:br>
            <a:endParaRPr lang="en-GB" dirty="0">
              <a:solidFill>
                <a:srgbClr val="000000"/>
              </a:solidFill>
            </a:endParaRPr>
          </a:p>
          <a:p>
            <a:pPr eaLnBrk="0" hangingPunct="0">
              <a:lnSpc>
                <a:spcPct val="93000"/>
              </a:lnSpc>
              <a:buClr>
                <a:srgbClr val="000000"/>
              </a:buClr>
              <a:buSzPct val="100000"/>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Exit criteria: all requirements verified and documented</a:t>
            </a:r>
            <a:br>
              <a:rPr lang="en-GB" dirty="0">
                <a:solidFill>
                  <a:srgbClr val="000000"/>
                </a:solidFill>
              </a:rPr>
            </a:br>
            <a:endParaRPr lang="en-GB" dirty="0">
              <a:solidFill>
                <a:srgbClr val="000000"/>
              </a:solidFill>
            </a:endParaRP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Grp="1" noChangeArrowheads="1"/>
          </p:cNvSpPr>
          <p:nvPr>
            <p:ph type="title"/>
          </p:nvPr>
        </p:nvSpPr>
        <p:spPr/>
        <p:txBody>
          <a:bodyPr/>
          <a:lstStyle/>
          <a:p>
            <a:r>
              <a:rPr lang="en-GB" dirty="0" smtClean="0"/>
              <a:t>Approach</a:t>
            </a:r>
          </a:p>
        </p:txBody>
      </p:sp>
      <p:sp>
        <p:nvSpPr>
          <p:cNvPr id="25603" name="Rectangle 2"/>
          <p:cNvSpPr>
            <a:spLocks noGrp="1" noChangeArrowheads="1"/>
          </p:cNvSpPr>
          <p:nvPr>
            <p:ph type="body" idx="4294967295"/>
          </p:nvPr>
        </p:nvSpPr>
        <p:spPr>
          <a:xfrm>
            <a:off x="306387" y="1143000"/>
            <a:ext cx="8456613" cy="5106988"/>
          </a:xfrm>
        </p:spPr>
        <p:txBody>
          <a:bodyPr/>
          <a:lstStyle/>
          <a:p>
            <a:pPr marL="0" indent="0" eaLnBrk="1" hangingPunct="1">
              <a:lnSpc>
                <a:spcPct val="93000"/>
              </a:lnSpc>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The SQUARE process</a:t>
            </a:r>
          </a:p>
          <a:p>
            <a:pPr lvl="1" eaLnBrk="1" hangingPunct="1">
              <a:lnSpc>
                <a:spcPct val="93000"/>
              </a:lnSpc>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takes about three months calendar time to complete</a:t>
            </a:r>
          </a:p>
          <a:p>
            <a:pPr lvl="1" eaLnBrk="1" hangingPunct="1">
              <a:lnSpc>
                <a:spcPct val="93000"/>
              </a:lnSpc>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has been implemented in several case studies</a:t>
            </a:r>
          </a:p>
          <a:p>
            <a:pPr marL="0" indent="0" eaLnBrk="1" hangingPunct="1">
              <a:lnSpc>
                <a:spcPct val="93000"/>
              </a:lnSpc>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SQUARE-Lite</a:t>
            </a:r>
            <a:endParaRPr lang="en-GB" i="1" dirty="0" smtClean="0"/>
          </a:p>
          <a:p>
            <a:pPr lvl="1" eaLnBrk="1" hangingPunct="1">
              <a:lnSpc>
                <a:spcPct val="93000"/>
              </a:lnSpc>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Agree on definitions.</a:t>
            </a:r>
          </a:p>
          <a:p>
            <a:pPr lvl="1" eaLnBrk="1" hangingPunct="1">
              <a:lnSpc>
                <a:spcPct val="93000"/>
              </a:lnSpc>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Identify assets and security goals.</a:t>
            </a:r>
          </a:p>
          <a:p>
            <a:pPr lvl="1" eaLnBrk="1" hangingPunct="1">
              <a:lnSpc>
                <a:spcPct val="93000"/>
              </a:lnSpc>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Perform risk assessment</a:t>
            </a:r>
          </a:p>
          <a:p>
            <a:pPr lvl="1" eaLnBrk="1" hangingPunct="1">
              <a:lnSpc>
                <a:spcPct val="93000"/>
              </a:lnSpc>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Elicit security requirements.</a:t>
            </a:r>
          </a:p>
          <a:p>
            <a:pPr lvl="1" eaLnBrk="1" hangingPunct="1">
              <a:lnSpc>
                <a:spcPct val="93000"/>
              </a:lnSpc>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Prioritize requirements.</a:t>
            </a:r>
          </a:p>
          <a:p>
            <a:pPr lvl="1" eaLnBrk="1" hangingPunct="1">
              <a:lnSpc>
                <a:spcPct val="93000"/>
              </a:lnSpc>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dirty="0" smtClean="0"/>
          </a:p>
          <a:p>
            <a:pPr marL="0" indent="0" eaLnBrk="1" hangingPunct="1">
              <a:lnSpc>
                <a:spcPct val="93000"/>
              </a:lnSpc>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2600" dirty="0" smtClean="0"/>
              <a:t>SQUARE-Lite has been implemented in one case study.</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dirty="0" smtClean="0"/>
              <a:t>Traceability in the SQUARE Tool</a:t>
            </a:r>
          </a:p>
        </p:txBody>
      </p:sp>
      <p:sp>
        <p:nvSpPr>
          <p:cNvPr id="24583" name="Content Placeholder 10"/>
          <p:cNvSpPr>
            <a:spLocks noGrp="1"/>
          </p:cNvSpPr>
          <p:nvPr>
            <p:ph idx="4294967295"/>
          </p:nvPr>
        </p:nvSpPr>
        <p:spPr>
          <a:xfrm>
            <a:off x="990600" y="1295400"/>
            <a:ext cx="8153400" cy="152400"/>
          </a:xfrm>
        </p:spPr>
        <p:txBody>
          <a:bodyPr/>
          <a:lstStyle/>
          <a:p>
            <a:r>
              <a:rPr lang="en-US" dirty="0" smtClean="0"/>
              <a:t> </a:t>
            </a:r>
          </a:p>
        </p:txBody>
      </p:sp>
      <p:sp>
        <p:nvSpPr>
          <p:cNvPr id="24579" name="Rectangle 3"/>
          <p:cNvSpPr>
            <a:spLocks noChangeArrowheads="1"/>
          </p:cNvSpPr>
          <p:nvPr/>
        </p:nvSpPr>
        <p:spPr bwMode="auto">
          <a:xfrm>
            <a:off x="3457575" y="1600200"/>
            <a:ext cx="1600200" cy="914400"/>
          </a:xfrm>
          <a:prstGeom prst="rect">
            <a:avLst/>
          </a:prstGeom>
          <a:solidFill>
            <a:srgbClr val="B3C2D7"/>
          </a:solidFill>
          <a:ln w="19050" algn="ctr">
            <a:solidFill>
              <a:schemeClr val="tx1"/>
            </a:solidFill>
            <a:round/>
            <a:headEnd/>
            <a:tailEnd/>
          </a:ln>
        </p:spPr>
        <p:txBody>
          <a:bodyPr wrap="none" lIns="0" tIns="0" rIns="0" bIns="0" anchor="ctr"/>
          <a:lstStyle/>
          <a:p>
            <a:pPr algn="ctr">
              <a:spcBef>
                <a:spcPct val="50000"/>
              </a:spcBef>
            </a:pPr>
            <a:r>
              <a:rPr lang="en-US" sz="1600" dirty="0"/>
              <a:t>Assets</a:t>
            </a:r>
          </a:p>
        </p:txBody>
      </p:sp>
      <p:sp>
        <p:nvSpPr>
          <p:cNvPr id="24580" name="Rectangle 4"/>
          <p:cNvSpPr>
            <a:spLocks noChangeArrowheads="1"/>
          </p:cNvSpPr>
          <p:nvPr/>
        </p:nvSpPr>
        <p:spPr bwMode="auto">
          <a:xfrm>
            <a:off x="5943600" y="1600200"/>
            <a:ext cx="1600200" cy="914400"/>
          </a:xfrm>
          <a:prstGeom prst="rect">
            <a:avLst/>
          </a:prstGeom>
          <a:solidFill>
            <a:srgbClr val="B3C2D7"/>
          </a:solidFill>
          <a:ln w="19050" algn="ctr">
            <a:solidFill>
              <a:schemeClr val="tx1"/>
            </a:solidFill>
            <a:round/>
            <a:headEnd/>
            <a:tailEnd/>
          </a:ln>
        </p:spPr>
        <p:txBody>
          <a:bodyPr wrap="none" lIns="0" tIns="0" rIns="0" bIns="0" anchor="ctr"/>
          <a:lstStyle/>
          <a:p>
            <a:pPr algn="ctr">
              <a:spcBef>
                <a:spcPct val="50000"/>
              </a:spcBef>
            </a:pPr>
            <a:r>
              <a:rPr lang="en-US" sz="1600" dirty="0"/>
              <a:t>Security Goals</a:t>
            </a:r>
          </a:p>
        </p:txBody>
      </p:sp>
      <p:sp>
        <p:nvSpPr>
          <p:cNvPr id="24581" name="Rectangle 7"/>
          <p:cNvSpPr>
            <a:spLocks noChangeArrowheads="1"/>
          </p:cNvSpPr>
          <p:nvPr/>
        </p:nvSpPr>
        <p:spPr bwMode="auto">
          <a:xfrm>
            <a:off x="5334000" y="3048000"/>
            <a:ext cx="1600200" cy="914400"/>
          </a:xfrm>
          <a:prstGeom prst="rect">
            <a:avLst/>
          </a:prstGeom>
          <a:solidFill>
            <a:srgbClr val="B3C2D7"/>
          </a:solidFill>
          <a:ln w="19050" algn="ctr">
            <a:solidFill>
              <a:schemeClr val="tx1"/>
            </a:solidFill>
            <a:round/>
            <a:headEnd/>
            <a:tailEnd/>
          </a:ln>
        </p:spPr>
        <p:txBody>
          <a:bodyPr wrap="none" lIns="0" tIns="0" rIns="0" bIns="0" anchor="ctr"/>
          <a:lstStyle/>
          <a:p>
            <a:pPr algn="ctr">
              <a:spcBef>
                <a:spcPct val="50000"/>
              </a:spcBef>
            </a:pPr>
            <a:r>
              <a:rPr lang="en-US" sz="1600" dirty="0"/>
              <a:t>Security </a:t>
            </a:r>
            <a:br>
              <a:rPr lang="en-US" sz="1600" dirty="0"/>
            </a:br>
            <a:r>
              <a:rPr lang="en-US" sz="1600" dirty="0"/>
              <a:t>Requirements</a:t>
            </a:r>
          </a:p>
        </p:txBody>
      </p:sp>
      <p:sp>
        <p:nvSpPr>
          <p:cNvPr id="24582" name="TextBox 8"/>
          <p:cNvSpPr txBox="1">
            <a:spLocks noChangeArrowheads="1"/>
          </p:cNvSpPr>
          <p:nvPr/>
        </p:nvSpPr>
        <p:spPr bwMode="auto">
          <a:xfrm>
            <a:off x="3457575" y="914400"/>
            <a:ext cx="1600200" cy="338138"/>
          </a:xfrm>
          <a:prstGeom prst="rect">
            <a:avLst/>
          </a:prstGeom>
          <a:noFill/>
          <a:ln w="9525">
            <a:noFill/>
            <a:miter lim="800000"/>
            <a:headEnd/>
            <a:tailEnd/>
          </a:ln>
        </p:spPr>
        <p:txBody>
          <a:bodyPr>
            <a:spAutoFit/>
          </a:bodyPr>
          <a:lstStyle/>
          <a:p>
            <a:r>
              <a:rPr lang="en-US" sz="1600" dirty="0"/>
              <a:t>Business Goal</a:t>
            </a:r>
          </a:p>
        </p:txBody>
      </p:sp>
      <p:sp>
        <p:nvSpPr>
          <p:cNvPr id="24584" name="Rectangle 11"/>
          <p:cNvSpPr>
            <a:spLocks noChangeArrowheads="1"/>
          </p:cNvSpPr>
          <p:nvPr/>
        </p:nvSpPr>
        <p:spPr bwMode="auto">
          <a:xfrm>
            <a:off x="6477000" y="4800600"/>
            <a:ext cx="1600200" cy="914400"/>
          </a:xfrm>
          <a:prstGeom prst="rect">
            <a:avLst/>
          </a:prstGeom>
          <a:solidFill>
            <a:srgbClr val="B3C2D7"/>
          </a:solidFill>
          <a:ln w="19050" algn="ctr">
            <a:solidFill>
              <a:schemeClr val="tx1"/>
            </a:solidFill>
            <a:round/>
            <a:headEnd/>
            <a:tailEnd/>
          </a:ln>
        </p:spPr>
        <p:txBody>
          <a:bodyPr wrap="none" lIns="0" tIns="0" rIns="0" bIns="0" anchor="ctr"/>
          <a:lstStyle/>
          <a:p>
            <a:pPr algn="ctr">
              <a:spcBef>
                <a:spcPct val="50000"/>
              </a:spcBef>
            </a:pPr>
            <a:r>
              <a:rPr lang="en-US" sz="1600" dirty="0"/>
              <a:t>Test Cases</a:t>
            </a:r>
          </a:p>
        </p:txBody>
      </p:sp>
      <p:sp>
        <p:nvSpPr>
          <p:cNvPr id="24585" name="Rectangle 12"/>
          <p:cNvSpPr>
            <a:spLocks noChangeArrowheads="1"/>
          </p:cNvSpPr>
          <p:nvPr/>
        </p:nvSpPr>
        <p:spPr bwMode="auto">
          <a:xfrm>
            <a:off x="1419225" y="3048000"/>
            <a:ext cx="1600200" cy="914400"/>
          </a:xfrm>
          <a:prstGeom prst="rect">
            <a:avLst/>
          </a:prstGeom>
          <a:solidFill>
            <a:srgbClr val="B3C2D7"/>
          </a:solidFill>
          <a:ln w="19050" algn="ctr">
            <a:solidFill>
              <a:schemeClr val="tx1"/>
            </a:solidFill>
            <a:round/>
            <a:headEnd/>
            <a:tailEnd/>
          </a:ln>
        </p:spPr>
        <p:txBody>
          <a:bodyPr wrap="none" lIns="0" tIns="0" rIns="0" bIns="0" anchor="ctr"/>
          <a:lstStyle/>
          <a:p>
            <a:pPr algn="ctr">
              <a:spcBef>
                <a:spcPct val="50000"/>
              </a:spcBef>
            </a:pPr>
            <a:r>
              <a:rPr lang="en-US" sz="1600" dirty="0"/>
              <a:t>Risks/Threats</a:t>
            </a:r>
          </a:p>
        </p:txBody>
      </p:sp>
      <p:sp>
        <p:nvSpPr>
          <p:cNvPr id="24586" name="Rectangle 13"/>
          <p:cNvSpPr>
            <a:spLocks noChangeArrowheads="1"/>
          </p:cNvSpPr>
          <p:nvPr/>
        </p:nvSpPr>
        <p:spPr bwMode="auto">
          <a:xfrm>
            <a:off x="838200" y="4800600"/>
            <a:ext cx="1600200" cy="914400"/>
          </a:xfrm>
          <a:prstGeom prst="rect">
            <a:avLst/>
          </a:prstGeom>
          <a:solidFill>
            <a:srgbClr val="B3C2D7"/>
          </a:solidFill>
          <a:ln w="19050" algn="ctr">
            <a:solidFill>
              <a:schemeClr val="tx1"/>
            </a:solidFill>
            <a:round/>
            <a:headEnd/>
            <a:tailEnd/>
          </a:ln>
        </p:spPr>
        <p:txBody>
          <a:bodyPr wrap="none" lIns="0" tIns="0" rIns="0" bIns="0" anchor="ctr"/>
          <a:lstStyle/>
          <a:p>
            <a:pPr algn="ctr">
              <a:spcBef>
                <a:spcPct val="50000"/>
              </a:spcBef>
            </a:pPr>
            <a:r>
              <a:rPr lang="en-US" sz="1600" dirty="0"/>
              <a:t>Misuse Cases</a:t>
            </a:r>
          </a:p>
        </p:txBody>
      </p:sp>
      <p:sp>
        <p:nvSpPr>
          <p:cNvPr id="24587" name="Rectangle 14"/>
          <p:cNvSpPr>
            <a:spLocks noChangeArrowheads="1"/>
          </p:cNvSpPr>
          <p:nvPr/>
        </p:nvSpPr>
        <p:spPr bwMode="auto">
          <a:xfrm>
            <a:off x="3390900" y="4800600"/>
            <a:ext cx="1600200" cy="914400"/>
          </a:xfrm>
          <a:prstGeom prst="rect">
            <a:avLst/>
          </a:prstGeom>
          <a:solidFill>
            <a:srgbClr val="B3C2D7"/>
          </a:solidFill>
          <a:ln w="19050" algn="ctr">
            <a:solidFill>
              <a:schemeClr val="tx1"/>
            </a:solidFill>
            <a:round/>
            <a:headEnd/>
            <a:tailEnd/>
          </a:ln>
        </p:spPr>
        <p:txBody>
          <a:bodyPr wrap="none" lIns="0" tIns="0" rIns="0" bIns="0" anchor="ctr"/>
          <a:lstStyle/>
          <a:p>
            <a:pPr algn="ctr">
              <a:spcBef>
                <a:spcPct val="50000"/>
              </a:spcBef>
            </a:pPr>
            <a:r>
              <a:rPr lang="en-US" sz="1600" dirty="0"/>
              <a:t>Use Cases</a:t>
            </a:r>
          </a:p>
        </p:txBody>
      </p:sp>
      <p:sp>
        <p:nvSpPr>
          <p:cNvPr id="17" name="Arc 16"/>
          <p:cNvSpPr/>
          <p:nvPr/>
        </p:nvSpPr>
        <p:spPr bwMode="auto">
          <a:xfrm rot="120000" flipH="1">
            <a:off x="6170613" y="3810000"/>
            <a:ext cx="2820987" cy="4267200"/>
          </a:xfrm>
          <a:prstGeom prst="arc">
            <a:avLst>
              <a:gd name="adj1" fmla="val 16026621"/>
              <a:gd name="adj2" fmla="val 370773"/>
            </a:avLst>
          </a:prstGeom>
          <a:noFill/>
          <a:ln w="19050" cap="flat" cmpd="sng" algn="ctr">
            <a:solidFill>
              <a:schemeClr val="tx1"/>
            </a:solidFill>
            <a:prstDash val="sysDot"/>
            <a:round/>
            <a:headEnd type="none" w="med" len="med"/>
            <a:tailEnd type="none" w="med" len="med"/>
          </a:ln>
          <a:effectLst/>
        </p:spPr>
        <p:txBody>
          <a:bodyPr wrap="none" lIns="0" tIns="0" rIns="0" bIns="0" anchor="ctr"/>
          <a:lstStyle/>
          <a:p>
            <a:pPr algn="ctr">
              <a:spcBef>
                <a:spcPct val="50000"/>
              </a:spcBef>
              <a:defRPr/>
            </a:pPr>
            <a:endParaRPr lang="en-US" sz="2000" b="1" dirty="0">
              <a:latin typeface="Arial" charset="0"/>
              <a:ea typeface="ＭＳ Ｐゴシック" pitchFamily="-16" charset="-128"/>
            </a:endParaRPr>
          </a:p>
        </p:txBody>
      </p:sp>
      <p:cxnSp>
        <p:nvCxnSpPr>
          <p:cNvPr id="24589" name="Straight Arrow Connector 18"/>
          <p:cNvCxnSpPr>
            <a:cxnSpLocks noChangeShapeType="1"/>
            <a:stCxn id="24579" idx="3"/>
            <a:endCxn id="24580" idx="1"/>
          </p:cNvCxnSpPr>
          <p:nvPr/>
        </p:nvCxnSpPr>
        <p:spPr bwMode="auto">
          <a:xfrm>
            <a:off x="5057775" y="2057400"/>
            <a:ext cx="885825" cy="1588"/>
          </a:xfrm>
          <a:prstGeom prst="straightConnector1">
            <a:avLst/>
          </a:prstGeom>
          <a:noFill/>
          <a:ln w="19050" algn="ctr">
            <a:solidFill>
              <a:schemeClr val="tx1"/>
            </a:solidFill>
            <a:round/>
            <a:headEnd/>
            <a:tailEnd type="triangle" w="med" len="med"/>
          </a:ln>
        </p:spPr>
      </p:cxnSp>
      <p:cxnSp>
        <p:nvCxnSpPr>
          <p:cNvPr id="24590" name="Straight Arrow Connector 20"/>
          <p:cNvCxnSpPr>
            <a:cxnSpLocks noChangeShapeType="1"/>
            <a:stCxn id="24585" idx="3"/>
            <a:endCxn id="24581" idx="1"/>
          </p:cNvCxnSpPr>
          <p:nvPr/>
        </p:nvCxnSpPr>
        <p:spPr bwMode="auto">
          <a:xfrm>
            <a:off x="3019425" y="3505200"/>
            <a:ext cx="2314575" cy="1588"/>
          </a:xfrm>
          <a:prstGeom prst="straightConnector1">
            <a:avLst/>
          </a:prstGeom>
          <a:noFill/>
          <a:ln w="19050" algn="ctr">
            <a:solidFill>
              <a:schemeClr val="tx1"/>
            </a:solidFill>
            <a:round/>
            <a:headEnd/>
            <a:tailEnd type="triangle" w="med" len="med"/>
          </a:ln>
        </p:spPr>
      </p:cxnSp>
      <p:cxnSp>
        <p:nvCxnSpPr>
          <p:cNvPr id="24591" name="Straight Arrow Connector 22"/>
          <p:cNvCxnSpPr>
            <a:cxnSpLocks noChangeShapeType="1"/>
          </p:cNvCxnSpPr>
          <p:nvPr/>
        </p:nvCxnSpPr>
        <p:spPr bwMode="auto">
          <a:xfrm rot="5400000">
            <a:off x="1790701" y="4381500"/>
            <a:ext cx="838200" cy="3175"/>
          </a:xfrm>
          <a:prstGeom prst="straightConnector1">
            <a:avLst/>
          </a:prstGeom>
          <a:noFill/>
          <a:ln w="19050" algn="ctr">
            <a:solidFill>
              <a:schemeClr val="tx1"/>
            </a:solidFill>
            <a:round/>
            <a:headEnd/>
            <a:tailEnd type="triangle" w="med" len="med"/>
          </a:ln>
        </p:spPr>
      </p:cxnSp>
      <p:cxnSp>
        <p:nvCxnSpPr>
          <p:cNvPr id="24592" name="Straight Arrow Connector 27"/>
          <p:cNvCxnSpPr>
            <a:cxnSpLocks noChangeShapeType="1"/>
          </p:cNvCxnSpPr>
          <p:nvPr/>
        </p:nvCxnSpPr>
        <p:spPr bwMode="auto">
          <a:xfrm rot="10800000" flipV="1">
            <a:off x="2590800" y="2514600"/>
            <a:ext cx="1143000" cy="533400"/>
          </a:xfrm>
          <a:prstGeom prst="straightConnector1">
            <a:avLst/>
          </a:prstGeom>
          <a:noFill/>
          <a:ln w="19050" algn="ctr">
            <a:solidFill>
              <a:schemeClr val="tx1"/>
            </a:solidFill>
            <a:round/>
            <a:headEnd/>
            <a:tailEnd type="triangle" w="med" len="med"/>
          </a:ln>
        </p:spPr>
      </p:cxnSp>
      <p:cxnSp>
        <p:nvCxnSpPr>
          <p:cNvPr id="24593" name="Straight Arrow Connector 29"/>
          <p:cNvCxnSpPr>
            <a:cxnSpLocks noChangeShapeType="1"/>
          </p:cNvCxnSpPr>
          <p:nvPr/>
        </p:nvCxnSpPr>
        <p:spPr bwMode="auto">
          <a:xfrm>
            <a:off x="4800600" y="2514600"/>
            <a:ext cx="838200" cy="533400"/>
          </a:xfrm>
          <a:prstGeom prst="straightConnector1">
            <a:avLst/>
          </a:prstGeom>
          <a:noFill/>
          <a:ln w="19050" algn="ctr">
            <a:solidFill>
              <a:schemeClr val="tx1"/>
            </a:solidFill>
            <a:round/>
            <a:headEnd/>
            <a:tailEnd type="triangle" w="med" len="med"/>
          </a:ln>
        </p:spPr>
      </p:cxnSp>
      <p:cxnSp>
        <p:nvCxnSpPr>
          <p:cNvPr id="24594" name="Straight Arrow Connector 31"/>
          <p:cNvCxnSpPr>
            <a:cxnSpLocks noChangeShapeType="1"/>
            <a:stCxn id="24580" idx="2"/>
          </p:cNvCxnSpPr>
          <p:nvPr/>
        </p:nvCxnSpPr>
        <p:spPr bwMode="auto">
          <a:xfrm rot="5400000">
            <a:off x="6229350" y="2533650"/>
            <a:ext cx="533400" cy="495300"/>
          </a:xfrm>
          <a:prstGeom prst="straightConnector1">
            <a:avLst/>
          </a:prstGeom>
          <a:noFill/>
          <a:ln w="19050" algn="ctr">
            <a:solidFill>
              <a:schemeClr val="tx1"/>
            </a:solidFill>
            <a:round/>
            <a:headEnd/>
            <a:tailEnd type="triangle" w="med" len="med"/>
          </a:ln>
        </p:spPr>
      </p:cxnSp>
      <p:cxnSp>
        <p:nvCxnSpPr>
          <p:cNvPr id="24595" name="Straight Arrow Connector 35"/>
          <p:cNvCxnSpPr>
            <a:cxnSpLocks noChangeShapeType="1"/>
            <a:stCxn id="24581" idx="2"/>
            <a:endCxn id="24584" idx="0"/>
          </p:cNvCxnSpPr>
          <p:nvPr/>
        </p:nvCxnSpPr>
        <p:spPr bwMode="auto">
          <a:xfrm rot="16200000" flipH="1">
            <a:off x="6286500" y="3810000"/>
            <a:ext cx="838200" cy="1143000"/>
          </a:xfrm>
          <a:prstGeom prst="straightConnector1">
            <a:avLst/>
          </a:prstGeom>
          <a:noFill/>
          <a:ln w="19050" algn="ctr">
            <a:solidFill>
              <a:schemeClr val="tx1"/>
            </a:solidFill>
            <a:round/>
            <a:headEnd/>
            <a:tailEnd type="triangle" w="med" len="med"/>
          </a:ln>
        </p:spPr>
      </p:cxnSp>
      <p:cxnSp>
        <p:nvCxnSpPr>
          <p:cNvPr id="24596" name="Straight Arrow Connector 37"/>
          <p:cNvCxnSpPr>
            <a:cxnSpLocks noChangeShapeType="1"/>
          </p:cNvCxnSpPr>
          <p:nvPr/>
        </p:nvCxnSpPr>
        <p:spPr bwMode="auto">
          <a:xfrm rot="10800000" flipV="1">
            <a:off x="4572000" y="3962400"/>
            <a:ext cx="990600" cy="838200"/>
          </a:xfrm>
          <a:prstGeom prst="straightConnector1">
            <a:avLst/>
          </a:prstGeom>
          <a:noFill/>
          <a:ln w="19050" algn="ctr">
            <a:solidFill>
              <a:schemeClr val="tx1"/>
            </a:solidFill>
            <a:round/>
            <a:headEnd/>
            <a:tailEnd type="triangle" w="med" len="med"/>
          </a:ln>
        </p:spPr>
      </p:cxnSp>
    </p:spTree>
    <p:extLst>
      <p:ext uri="{BB962C8B-B14F-4D97-AF65-F5344CB8AC3E}">
        <p14:creationId xmlns:p14="http://schemas.microsoft.com/office/powerpoint/2010/main" val="574118682"/>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Summary</a:t>
            </a:r>
            <a:endParaRPr lang="en-US"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p:cNvSpPr>
            <a:spLocks noGrp="1" noChangeArrowheads="1"/>
          </p:cNvSpPr>
          <p:nvPr>
            <p:ph type="title"/>
          </p:nvPr>
        </p:nvSpPr>
        <p:spPr/>
        <p:txBody>
          <a:bodyPr/>
          <a:lstStyle/>
          <a:p>
            <a:r>
              <a:rPr lang="en-GB" dirty="0" smtClean="0"/>
              <a:t>Summary</a:t>
            </a:r>
          </a:p>
        </p:txBody>
      </p:sp>
      <p:sp>
        <p:nvSpPr>
          <p:cNvPr id="27651" name="Rectangle 2"/>
          <p:cNvSpPr>
            <a:spLocks noGrp="1" noChangeArrowheads="1"/>
          </p:cNvSpPr>
          <p:nvPr>
            <p:ph type="body" idx="4294967295"/>
          </p:nvPr>
        </p:nvSpPr>
        <p:spPr>
          <a:xfrm>
            <a:off x="533400" y="1143000"/>
            <a:ext cx="8610600" cy="4687888"/>
          </a:xfrm>
        </p:spPr>
        <p:txBody>
          <a:bodyPr/>
          <a:lstStyle/>
          <a:p>
            <a:pPr marL="0" indent="0" eaLnBrk="1" hangingPunct="1">
              <a:lnSpc>
                <a:spcPct val="87000"/>
              </a:lnSpc>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2400" dirty="0" smtClean="0"/>
          </a:p>
          <a:p>
            <a:pPr marL="109728" indent="0" eaLnBrk="1" hangingPunct="1">
              <a:lnSpc>
                <a:spcPct val="8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SQUARE – Security Quality Requirements Engineering</a:t>
            </a:r>
            <a:r>
              <a:rPr lang="en-GB" sz="2400" dirty="0" smtClean="0"/>
              <a:t/>
            </a:r>
            <a:br>
              <a:rPr lang="en-GB" sz="2400" dirty="0" smtClean="0"/>
            </a:br>
            <a:endParaRPr lang="en-GB" sz="2400" dirty="0" smtClean="0"/>
          </a:p>
          <a:p>
            <a:pPr marL="109728" indent="0" eaLnBrk="1" hangingPunct="1">
              <a:lnSpc>
                <a:spcPct val="8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Nine steps: </a:t>
            </a:r>
          </a:p>
          <a:p>
            <a:pPr lvl="1" indent="0">
              <a:lnSpc>
                <a:spcPct val="87000"/>
              </a:lnSpc>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600" dirty="0" smtClean="0"/>
              <a:t>(1) agree on definitions</a:t>
            </a:r>
          </a:p>
          <a:p>
            <a:pPr lvl="1" indent="0">
              <a:lnSpc>
                <a:spcPct val="87000"/>
              </a:lnSpc>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600" dirty="0" smtClean="0"/>
              <a:t>(2) identify assets and security goals</a:t>
            </a:r>
            <a:endParaRPr lang="en-GB" sz="1600" dirty="0"/>
          </a:p>
          <a:p>
            <a:pPr lvl="1" indent="0">
              <a:lnSpc>
                <a:spcPct val="87000"/>
              </a:lnSpc>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600" dirty="0" smtClean="0"/>
              <a:t>(3) develop artifacts</a:t>
            </a:r>
            <a:endParaRPr lang="en-GB" sz="1600" dirty="0"/>
          </a:p>
          <a:p>
            <a:pPr lvl="1" indent="0">
              <a:lnSpc>
                <a:spcPct val="87000"/>
              </a:lnSpc>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600" dirty="0" smtClean="0"/>
              <a:t>(4) assess risks</a:t>
            </a:r>
          </a:p>
          <a:p>
            <a:pPr lvl="1" indent="0">
              <a:lnSpc>
                <a:spcPct val="87000"/>
              </a:lnSpc>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600" dirty="0" smtClean="0"/>
              <a:t>(5) select elicitation technique(s)</a:t>
            </a:r>
          </a:p>
          <a:p>
            <a:pPr marL="283464" lvl="1" indent="0" eaLnBrk="1" hangingPunct="1">
              <a:lnSpc>
                <a:spcPct val="87000"/>
              </a:lnSpc>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600" dirty="0" smtClean="0"/>
          </a:p>
          <a:p>
            <a:pPr marL="109728" indent="0" eaLnBrk="1" hangingPunct="1">
              <a:lnSpc>
                <a:spcPct val="8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t>SQUARE-Lite, P-SQUARE, A-SQUARE</a:t>
            </a:r>
            <a:r>
              <a:rPr lang="en-GB" sz="2400" dirty="0" smtClean="0"/>
              <a:t/>
            </a:r>
            <a:br>
              <a:rPr lang="en-GB" sz="2400" dirty="0" smtClean="0"/>
            </a:br>
            <a:endParaRPr lang="en-GB" sz="2400" dirty="0" smtClean="0"/>
          </a:p>
        </p:txBody>
      </p:sp>
      <p:sp>
        <p:nvSpPr>
          <p:cNvPr id="2" name="TextBox 1"/>
          <p:cNvSpPr txBox="1"/>
          <p:nvPr/>
        </p:nvSpPr>
        <p:spPr>
          <a:xfrm>
            <a:off x="4114800" y="2743200"/>
            <a:ext cx="4114800" cy="1231106"/>
          </a:xfrm>
          <a:prstGeom prst="rect">
            <a:avLst/>
          </a:prstGeom>
          <a:noFill/>
        </p:spPr>
        <p:txBody>
          <a:bodyPr wrap="square" rtlCol="0">
            <a:spAutoFit/>
          </a:bodyPr>
          <a:lstStyle/>
          <a:p>
            <a:r>
              <a:rPr lang="en-GB" sz="1600" dirty="0">
                <a:solidFill>
                  <a:srgbClr val="3C4F82"/>
                </a:solidFill>
                <a:latin typeface="Calibri" panose="020F0502020204030204" pitchFamily="34" charset="0"/>
              </a:rPr>
              <a:t>(6) elicit security requirements</a:t>
            </a:r>
          </a:p>
          <a:p>
            <a:r>
              <a:rPr lang="en-GB" sz="1600" dirty="0">
                <a:solidFill>
                  <a:srgbClr val="3C4F82"/>
                </a:solidFill>
                <a:latin typeface="Calibri" panose="020F0502020204030204" pitchFamily="34" charset="0"/>
              </a:rPr>
              <a:t>(7) categorize requirements</a:t>
            </a:r>
          </a:p>
          <a:p>
            <a:r>
              <a:rPr lang="en-GB" sz="1600" dirty="0">
                <a:solidFill>
                  <a:srgbClr val="3C4F82"/>
                </a:solidFill>
                <a:latin typeface="Calibri" panose="020F0502020204030204" pitchFamily="34" charset="0"/>
              </a:rPr>
              <a:t>(8) prioritize requirements</a:t>
            </a:r>
          </a:p>
          <a:p>
            <a:r>
              <a:rPr lang="en-GB" sz="1600" dirty="0">
                <a:solidFill>
                  <a:srgbClr val="3C4F82"/>
                </a:solidFill>
                <a:latin typeface="Calibri" panose="020F0502020204030204" pitchFamily="34" charset="0"/>
              </a:rPr>
              <a:t>(9) inspect requirements</a:t>
            </a:r>
          </a:p>
          <a:p>
            <a:endParaRPr lang="en-US" dirty="0"/>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GB" dirty="0" smtClean="0"/>
              <a:t>Additional Resources</a:t>
            </a:r>
            <a:endParaRPr lang="en-US" dirty="0" smtClean="0"/>
          </a:p>
        </p:txBody>
      </p:sp>
      <p:sp>
        <p:nvSpPr>
          <p:cNvPr id="32771" name="Rectangle 3"/>
          <p:cNvSpPr>
            <a:spLocks noGrp="1" noChangeArrowheads="1"/>
          </p:cNvSpPr>
          <p:nvPr>
            <p:ph idx="1"/>
          </p:nvPr>
        </p:nvSpPr>
        <p:spPr/>
        <p:txBody>
          <a:bodyPr/>
          <a:lstStyle/>
          <a:p>
            <a:r>
              <a:rPr lang="en-GB" dirty="0" smtClean="0"/>
              <a:t>R. Anderson – Home Page</a:t>
            </a:r>
            <a:br>
              <a:rPr lang="en-GB" dirty="0" smtClean="0"/>
            </a:br>
            <a:r>
              <a:rPr lang="en-GB" dirty="0" smtClean="0"/>
              <a:t>&lt;</a:t>
            </a:r>
            <a:r>
              <a:rPr lang="en-GB" dirty="0" smtClean="0">
                <a:hlinkClick r:id="rId3"/>
              </a:rPr>
              <a:t>http://act-r.psy.cmu.edu/people/ja/</a:t>
            </a:r>
            <a:r>
              <a:rPr lang="en-GB" dirty="0" smtClean="0"/>
              <a:t>&gt;</a:t>
            </a:r>
          </a:p>
          <a:p>
            <a:endParaRPr lang="en-GB" dirty="0" smtClean="0"/>
          </a:p>
          <a:p>
            <a:r>
              <a:rPr lang="en-GB" dirty="0" smtClean="0"/>
              <a:t>Mary Shaw – Research Activities</a:t>
            </a:r>
            <a:br>
              <a:rPr lang="en-GB" dirty="0" smtClean="0"/>
            </a:br>
            <a:r>
              <a:rPr lang="en-GB" dirty="0" smtClean="0"/>
              <a:t>&lt;</a:t>
            </a:r>
            <a:r>
              <a:rPr lang="en-GB" dirty="0" smtClean="0">
                <a:hlinkClick r:id="rId4"/>
              </a:rPr>
              <a:t>http://spoke.compose.cs.cmu.edu/shaweb/r/research.htm</a:t>
            </a:r>
            <a:r>
              <a:rPr lang="en-GB" dirty="0" smtClean="0"/>
              <a:t>&gt;</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
          <p:cNvSpPr>
            <a:spLocks noGrp="1" noChangeArrowheads="1"/>
          </p:cNvSpPr>
          <p:nvPr>
            <p:ph type="title"/>
          </p:nvPr>
        </p:nvSpPr>
        <p:spPr/>
        <p:txBody>
          <a:bodyPr/>
          <a:lstStyle/>
          <a:p>
            <a:r>
              <a:rPr lang="en-GB" dirty="0" smtClean="0"/>
              <a:t>Additional Resources</a:t>
            </a:r>
          </a:p>
        </p:txBody>
      </p:sp>
      <p:sp>
        <p:nvSpPr>
          <p:cNvPr id="28675" name="Rectangle 2"/>
          <p:cNvSpPr>
            <a:spLocks noGrp="1" noChangeArrowheads="1"/>
          </p:cNvSpPr>
          <p:nvPr>
            <p:ph idx="1"/>
          </p:nvPr>
        </p:nvSpPr>
        <p:spPr/>
        <p:txBody>
          <a:bodyPr/>
          <a:lstStyle/>
          <a:p>
            <a:pPr>
              <a:buFont typeface="Arial" panose="020B0604020202020204" pitchFamily="34" charset="0"/>
              <a:buChar char="•"/>
            </a:pPr>
            <a:r>
              <a:rPr lang="en-GB" sz="2600" dirty="0" smtClean="0"/>
              <a:t>BSI content on requirements engineering</a:t>
            </a:r>
            <a:br>
              <a:rPr lang="en-GB" sz="2600" dirty="0" smtClean="0"/>
            </a:br>
            <a:r>
              <a:rPr lang="en-GB" sz="2600" dirty="0" smtClean="0"/>
              <a:t>&lt;</a:t>
            </a:r>
            <a:r>
              <a:rPr lang="en-GB" sz="2600" u="sng" dirty="0">
                <a:hlinkClick r:id="rId3"/>
              </a:rPr>
              <a:t>https://buildsecurityin.us-cert.gov/articles/best-practices/requirements-engineering</a:t>
            </a:r>
            <a:r>
              <a:rPr lang="en-GB" sz="2600" dirty="0"/>
              <a:t> </a:t>
            </a:r>
            <a:r>
              <a:rPr lang="en-GB" sz="2600" dirty="0" smtClean="0"/>
              <a:t>&gt;</a:t>
            </a:r>
          </a:p>
          <a:p>
            <a:pPr>
              <a:buFont typeface="Arial" panose="020B0604020202020204" pitchFamily="34" charset="0"/>
              <a:buChar char="•"/>
            </a:pPr>
            <a:r>
              <a:rPr lang="en-GB" sz="2600" dirty="0" smtClean="0"/>
              <a:t>SQUARE Technical Report – SEI web site</a:t>
            </a:r>
            <a:br>
              <a:rPr lang="en-GB" sz="2600" dirty="0" smtClean="0"/>
            </a:br>
            <a:r>
              <a:rPr lang="en-GB" sz="2600" dirty="0" smtClean="0"/>
              <a:t>&lt;</a:t>
            </a:r>
            <a:r>
              <a:rPr lang="en-GB" sz="2600" dirty="0" smtClean="0">
                <a:hlinkClick r:id="rId4"/>
              </a:rPr>
              <a:t>www.sei.cmu.edu/pub/documents/05.reports/pdf/05tr009.pdf</a:t>
            </a:r>
            <a:r>
              <a:rPr lang="en-GB" sz="2600" dirty="0" smtClean="0"/>
              <a:t>&gt;</a:t>
            </a:r>
          </a:p>
          <a:p>
            <a:pPr>
              <a:buFont typeface="Arial" panose="020B0604020202020204" pitchFamily="34" charset="0"/>
              <a:buChar char="•"/>
            </a:pPr>
            <a:r>
              <a:rPr lang="en-GB" sz="2600" dirty="0" smtClean="0"/>
              <a:t>SQUARE Case Study Reports – SEI web site</a:t>
            </a:r>
          </a:p>
          <a:p>
            <a:pPr>
              <a:buFont typeface="Arial" panose="020B0604020202020204" pitchFamily="34" charset="0"/>
              <a:buChar char="•"/>
            </a:pPr>
            <a:r>
              <a:rPr lang="en-GB" sz="2600" dirty="0" smtClean="0"/>
              <a:t>“Integrating Security and Software Engineering”</a:t>
            </a:r>
            <a:br>
              <a:rPr lang="en-GB" sz="2600" dirty="0" smtClean="0"/>
            </a:br>
            <a:r>
              <a:rPr lang="en-GB" sz="2600" dirty="0" smtClean="0"/>
              <a:t>IDEA Group Publishing </a:t>
            </a:r>
            <a:br>
              <a:rPr lang="en-GB" sz="2600" dirty="0" smtClean="0"/>
            </a:br>
            <a:r>
              <a:rPr lang="en-GB" sz="2600" dirty="0" smtClean="0"/>
              <a:t>&lt;</a:t>
            </a:r>
            <a:r>
              <a:rPr lang="en-GB" sz="2600" dirty="0" smtClean="0">
                <a:hlinkClick r:id="rId5"/>
              </a:rPr>
              <a:t>www.idea-group.com</a:t>
            </a:r>
            <a:r>
              <a:rPr lang="en-GB" sz="2600" dirty="0" smtClean="0"/>
              <a:t>&gt;</a:t>
            </a:r>
          </a:p>
          <a:p>
            <a:pPr>
              <a:buFont typeface="Arial" panose="020B0604020202020204" pitchFamily="34" charset="0"/>
              <a:buChar char="•"/>
            </a:pPr>
            <a:r>
              <a:rPr lang="en-GB" sz="2600" dirty="0" smtClean="0"/>
              <a:t>SQUARE-Lite</a:t>
            </a:r>
            <a:br>
              <a:rPr lang="en-GB" sz="2600" dirty="0" smtClean="0"/>
            </a:br>
            <a:r>
              <a:rPr lang="en-US" sz="2600" dirty="0" smtClean="0"/>
              <a:t>&lt;</a:t>
            </a:r>
            <a:r>
              <a:rPr lang="en-US" sz="2400" u="sng" dirty="0">
                <a:hlinkClick r:id="rId6"/>
              </a:rPr>
              <a:t>http://</a:t>
            </a:r>
            <a:r>
              <a:rPr lang="en-US" sz="2400" u="sng" dirty="0" smtClean="0">
                <a:hlinkClick r:id="rId6"/>
              </a:rPr>
              <a:t>resources.sei.cmu.edu/asset_files/SpecialReport/2008_003_001_14912.pdf</a:t>
            </a:r>
            <a:r>
              <a:rPr lang="en-US" sz="2400" dirty="0" smtClean="0"/>
              <a:t>&gt;</a:t>
            </a:r>
            <a:endParaRPr lang="en-US" sz="2400" dirty="0"/>
          </a:p>
          <a:p>
            <a:pPr>
              <a:buFont typeface="Arial" panose="020B0604020202020204" pitchFamily="34" charset="0"/>
              <a:buChar char="•"/>
            </a:pPr>
            <a:endParaRPr lang="en-US" sz="2600" dirty="0" smtClean="0"/>
          </a:p>
          <a:p>
            <a:endParaRPr lang="en-GB" dirty="0" smtClean="0">
              <a:hlinkClick r:id="rId5"/>
            </a:endParaRP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smtClean="0"/>
              <a:t>SQUARE Demo Video</a:t>
            </a:r>
          </a:p>
        </p:txBody>
      </p:sp>
      <p:sp>
        <p:nvSpPr>
          <p:cNvPr id="64514" name="Rectangle 2"/>
          <p:cNvSpPr>
            <a:spLocks noChangeArrowheads="1"/>
          </p:cNvSpPr>
          <p:nvPr/>
        </p:nvSpPr>
        <p:spPr bwMode="gray">
          <a:xfrm>
            <a:off x="304800" y="1143000"/>
            <a:ext cx="8458200" cy="5106988"/>
          </a:xfrm>
          <a:prstGeom prst="rect">
            <a:avLst/>
          </a:prstGeom>
          <a:noFill/>
          <a:ln w="9525">
            <a:noFill/>
            <a:miter lim="800000"/>
            <a:headEnd/>
            <a:tailEnd/>
          </a:ln>
          <a:effectLst/>
        </p:spPr>
        <p:txBody>
          <a:bodyPr lIns="0" tIns="0" rIns="0" bIns="0"/>
          <a:lstStyle/>
          <a:p>
            <a:pPr algn="ctr" defTabSz="457200">
              <a:lnSpc>
                <a:spcPct val="93000"/>
              </a:lnSpc>
              <a:spcAft>
                <a:spcPct val="25000"/>
              </a:spcAft>
              <a:buSzPct val="7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GB" sz="6600" dirty="0">
              <a:effectLst>
                <a:outerShdw blurRad="38100" dist="38100" dir="2700000" algn="tl">
                  <a:srgbClr val="C0C0C0"/>
                </a:outerShdw>
              </a:effectLst>
              <a:latin typeface="Arial" charset="0"/>
              <a:ea typeface="ＭＳ Ｐゴシック" charset="-128"/>
              <a:cs typeface="+mn-cs"/>
            </a:endParaRPr>
          </a:p>
          <a:p>
            <a:pPr algn="ctr" defTabSz="457200">
              <a:lnSpc>
                <a:spcPct val="93000"/>
              </a:lnSpc>
              <a:spcAft>
                <a:spcPct val="25000"/>
              </a:spcAft>
              <a:buSzPct val="7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GB" sz="9600" dirty="0">
              <a:effectLst>
                <a:outerShdw blurRad="38100" dist="38100" dir="2700000" algn="tl">
                  <a:srgbClr val="C0C0C0"/>
                </a:outerShdw>
              </a:effectLst>
              <a:latin typeface="Arial" charset="0"/>
              <a:ea typeface="ＭＳ Ｐゴシック" charset="-128"/>
              <a:cs typeface="+mn-cs"/>
            </a:endParaRPr>
          </a:p>
        </p:txBody>
      </p:sp>
      <p:sp>
        <p:nvSpPr>
          <p:cNvPr id="4" name="Rectangle 3"/>
          <p:cNvSpPr/>
          <p:nvPr/>
        </p:nvSpPr>
        <p:spPr>
          <a:xfrm>
            <a:off x="381000" y="1600200"/>
            <a:ext cx="8163069" cy="400110"/>
          </a:xfrm>
          <a:prstGeom prst="rect">
            <a:avLst/>
          </a:prstGeom>
        </p:spPr>
        <p:txBody>
          <a:bodyPr wrap="none">
            <a:spAutoFit/>
          </a:bodyPr>
          <a:lstStyle/>
          <a:p>
            <a:r>
              <a:rPr lang="en-US" sz="2000" dirty="0" smtClean="0">
                <a:hlinkClick r:id="rId3"/>
              </a:rPr>
              <a:t>&lt;</a:t>
            </a:r>
            <a:r>
              <a:rPr lang="en-US" sz="2000" u="sng" dirty="0"/>
              <a:t> </a:t>
            </a:r>
            <a:r>
              <a:rPr lang="en-US" sz="2000" u="sng" dirty="0">
                <a:hlinkClick r:id="rId4"/>
              </a:rPr>
              <a:t>http://</a:t>
            </a:r>
            <a:r>
              <a:rPr lang="en-US" sz="2000" u="sng" dirty="0" smtClean="0">
                <a:hlinkClick r:id="rId4"/>
              </a:rPr>
              <a:t>resources.sei.cmu.edu/library/asset-view.cfm?assetID=73347</a:t>
            </a:r>
            <a:r>
              <a:rPr lang="en-US" sz="2000" dirty="0" smtClean="0"/>
              <a:t>&gt;</a:t>
            </a:r>
            <a:endParaRPr lang="en-US" sz="2000"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ChangeArrowheads="1"/>
          </p:cNvSpPr>
          <p:nvPr/>
        </p:nvSpPr>
        <p:spPr bwMode="auto">
          <a:xfrm>
            <a:off x="4181475" y="5726113"/>
            <a:ext cx="184150" cy="396875"/>
          </a:xfrm>
          <a:prstGeom prst="rect">
            <a:avLst/>
          </a:prstGeom>
          <a:noFill/>
          <a:ln w="6350">
            <a:noFill/>
            <a:miter lim="800000"/>
            <a:headEnd/>
            <a:tailEnd/>
          </a:ln>
        </p:spPr>
        <p:txBody>
          <a:bodyPr wrap="none" anchor="ctr">
            <a:spAutoFit/>
          </a:bodyPr>
          <a:lstStyle/>
          <a:p>
            <a:pPr algn="ctr">
              <a:spcBef>
                <a:spcPct val="50000"/>
              </a:spcBef>
            </a:pPr>
            <a:endParaRPr lang="en-US" sz="2000" dirty="0"/>
          </a:p>
        </p:txBody>
      </p:sp>
      <p:sp>
        <p:nvSpPr>
          <p:cNvPr id="3075" name="Rectangle 49"/>
          <p:cNvSpPr>
            <a:spLocks noGrp="1" noChangeArrowheads="1"/>
          </p:cNvSpPr>
          <p:nvPr>
            <p:ph type="ctrTitle"/>
          </p:nvPr>
        </p:nvSpPr>
        <p:spPr/>
        <p:txBody>
          <a:bodyPr/>
          <a:lstStyle/>
          <a:p>
            <a:r>
              <a:rPr lang="en-US" dirty="0" smtClean="0"/>
              <a:t>SQUARE Overview</a:t>
            </a:r>
            <a:br>
              <a:rPr lang="en-US" dirty="0" smtClean="0"/>
            </a:br>
            <a:endParaRPr lang="en-US" dirty="0" smtClean="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p:cNvSpPr>
          <p:nvPr/>
        </p:nvSpPr>
        <p:spPr bwMode="gray">
          <a:xfrm>
            <a:off x="304800" y="1143000"/>
            <a:ext cx="8458200" cy="5106988"/>
          </a:xfrm>
          <a:prstGeom prst="rect">
            <a:avLst/>
          </a:prstGeom>
          <a:noFill/>
          <a:ln w="9525">
            <a:noFill/>
            <a:miter lim="800000"/>
            <a:headEnd/>
            <a:tailEnd/>
          </a:ln>
          <a:effectLst/>
        </p:spPr>
        <p:txBody>
          <a:bodyPr lIns="0" tIns="0" rIns="0" bIns="0"/>
          <a:lstStyle/>
          <a:p>
            <a:pPr algn="ctr" defTabSz="457200">
              <a:lnSpc>
                <a:spcPct val="93000"/>
              </a:lnSpc>
              <a:spcAft>
                <a:spcPct val="25000"/>
              </a:spcAft>
              <a:buSzPct val="7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GB" sz="6600" dirty="0">
              <a:effectLst>
                <a:outerShdw blurRad="38100" dist="38100" dir="2700000" algn="tl">
                  <a:srgbClr val="C0C0C0"/>
                </a:outerShdw>
              </a:effectLst>
              <a:latin typeface="Arial" charset="0"/>
              <a:ea typeface="ＭＳ Ｐゴシック" charset="-128"/>
              <a:cs typeface="+mn-cs"/>
            </a:endParaRPr>
          </a:p>
          <a:p>
            <a:pPr algn="ctr" defTabSz="457200">
              <a:lnSpc>
                <a:spcPct val="93000"/>
              </a:lnSpc>
              <a:spcAft>
                <a:spcPct val="25000"/>
              </a:spcAft>
              <a:buSzPct val="7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9600" dirty="0">
                <a:latin typeface="Calibri" panose="020F0502020204030204" pitchFamily="34" charset="0"/>
              </a:rPr>
              <a:t>Questions</a:t>
            </a:r>
            <a:r>
              <a:rPr lang="en-GB" sz="9600" dirty="0" smtClean="0">
                <a:effectLst>
                  <a:outerShdw blurRad="38100" dist="38100" dir="2700000" algn="tl">
                    <a:srgbClr val="C0C0C0"/>
                  </a:outerShdw>
                </a:effectLst>
                <a:latin typeface="Calibri" panose="020F0502020204030204" pitchFamily="34" charset="0"/>
                <a:ea typeface="ＭＳ Ｐゴシック" charset="-128"/>
                <a:cs typeface="+mn-cs"/>
              </a:rPr>
              <a:t>?</a:t>
            </a:r>
            <a:endParaRPr lang="en-GB" sz="9600" dirty="0">
              <a:effectLst>
                <a:outerShdw blurRad="38100" dist="38100" dir="2700000" algn="tl">
                  <a:srgbClr val="C0C0C0"/>
                </a:outerShdw>
              </a:effectLst>
              <a:latin typeface="Calibri" panose="020F0502020204030204" pitchFamily="34" charset="0"/>
              <a:ea typeface="ＭＳ Ｐゴシック" charset="-128"/>
              <a:cs typeface="+mn-cs"/>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ltLang="en-US" dirty="0" smtClean="0"/>
              <a:t>SQUARE Step 1</a:t>
            </a:r>
            <a:br>
              <a:rPr lang="en-US" altLang="en-US" dirty="0" smtClean="0"/>
            </a:br>
            <a:endParaRPr lang="en-US" dirty="0"/>
          </a:p>
        </p:txBody>
      </p:sp>
    </p:spTree>
    <p:extLst>
      <p:ext uri="{BB962C8B-B14F-4D97-AF65-F5344CB8AC3E}">
        <p14:creationId xmlns:p14="http://schemas.microsoft.com/office/powerpoint/2010/main" val="292269988"/>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Grp="1" noChangeArrowheads="1"/>
          </p:cNvSpPr>
          <p:nvPr>
            <p:ph type="title"/>
          </p:nvPr>
        </p:nvSpPr>
        <p:spPr/>
        <p:txBody>
          <a:bodyPr/>
          <a:lstStyle/>
          <a:p>
            <a:r>
              <a:rPr lang="en-GB" altLang="en-US" dirty="0" smtClean="0"/>
              <a:t>Step 1: Agree on Definitions</a:t>
            </a:r>
          </a:p>
        </p:txBody>
      </p:sp>
      <p:sp>
        <p:nvSpPr>
          <p:cNvPr id="9219" name="Rectangle 2"/>
          <p:cNvSpPr>
            <a:spLocks noGrp="1" noChangeArrowheads="1"/>
          </p:cNvSpPr>
          <p:nvPr>
            <p:ph idx="1"/>
          </p:nvPr>
        </p:nvSpPr>
        <p:spPr/>
        <p:txBody>
          <a:bodyPr/>
          <a:lstStyle/>
          <a:p>
            <a:r>
              <a:rPr lang="en-GB" altLang="en-US" dirty="0" smtClean="0"/>
              <a:t>Avoiding ambiguity</a:t>
            </a:r>
          </a:p>
          <a:p>
            <a:pPr lvl="1"/>
            <a:r>
              <a:rPr lang="en-GB" altLang="en-US" dirty="0" smtClean="0"/>
              <a:t>Agreement on definitions between stakeholders and engineering team</a:t>
            </a:r>
          </a:p>
          <a:p>
            <a:r>
              <a:rPr lang="en-GB" altLang="en-US" dirty="0" smtClean="0"/>
              <a:t>Example</a:t>
            </a:r>
          </a:p>
          <a:p>
            <a:pPr lvl="1"/>
            <a:r>
              <a:rPr lang="en-GB" altLang="en-US" dirty="0" smtClean="0"/>
              <a:t>Access controls</a:t>
            </a:r>
          </a:p>
          <a:p>
            <a:pPr lvl="2"/>
            <a:r>
              <a:rPr lang="en-GB" altLang="en-US" dirty="0" smtClean="0"/>
              <a:t>Set of policies that govern which users may be granted access to which resources?</a:t>
            </a:r>
          </a:p>
          <a:p>
            <a:pPr marL="667512" lvl="3" indent="0">
              <a:buNone/>
            </a:pPr>
            <a:r>
              <a:rPr lang="en-GB" altLang="en-US" dirty="0" smtClean="0"/>
              <a:t>or</a:t>
            </a:r>
          </a:p>
          <a:p>
            <a:pPr lvl="2"/>
            <a:r>
              <a:rPr lang="en-GB" altLang="en-US" dirty="0" smtClean="0"/>
              <a:t>The software elements in the system that actually implement this functionality?</a:t>
            </a:r>
          </a:p>
        </p:txBody>
      </p:sp>
      <p:sp>
        <p:nvSpPr>
          <p:cNvPr id="8195" name="Text Box 3"/>
          <p:cNvSpPr txBox="1">
            <a:spLocks noChangeArrowheads="1"/>
          </p:cNvSpPr>
          <p:nvPr/>
        </p:nvSpPr>
        <p:spPr bwMode="auto">
          <a:xfrm>
            <a:off x="300038" y="6186488"/>
            <a:ext cx="8458200" cy="333375"/>
          </a:xfrm>
          <a:prstGeom prst="rect">
            <a:avLst/>
          </a:prstGeom>
          <a:noFill/>
          <a:ln w="9525">
            <a:noFill/>
            <a:round/>
            <a:headEnd/>
            <a:tailEnd/>
          </a:ln>
          <a:effectLst/>
        </p:spPr>
        <p:txBody>
          <a:bodyPr lIns="90000" tIns="45000" rIns="90000" bIns="45000"/>
          <a:lstStyle/>
          <a:p>
            <a:pPr algn="ctr" defTabSz="457200">
              <a:lnSpc>
                <a:spcPct val="81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b="1" dirty="0">
                <a:solidFill>
                  <a:srgbClr val="000000"/>
                </a:solidFill>
                <a:effectLst>
                  <a:outerShdw blurRad="38100" dist="38100" dir="2700000" algn="tl">
                    <a:srgbClr val="C0C0C0"/>
                  </a:outerShdw>
                </a:effectLst>
                <a:latin typeface="Arial" charset="0"/>
                <a:cs typeface="Arial" charset="0"/>
              </a:rPr>
              <a:t>STEP 1</a:t>
            </a:r>
            <a:r>
              <a:rPr lang="en-GB" sz="1600" dirty="0">
                <a:solidFill>
                  <a:srgbClr val="000000"/>
                </a:solidFill>
                <a:effectLst>
                  <a:outerShdw blurRad="38100" dist="38100" dir="2700000" algn="tl">
                    <a:srgbClr val="C0C0C0"/>
                  </a:outerShdw>
                </a:effectLst>
                <a:latin typeface="Arial" charset="0"/>
                <a:cs typeface="Arial" charset="0"/>
              </a:rPr>
              <a:t> | STEP 2 | STEP 3 | STEP 4 | STEP 5 | STEP 6 | STEP 7 | STEP 8 | STEP 9</a:t>
            </a:r>
          </a:p>
        </p:txBody>
      </p:sp>
    </p:spTree>
    <p:extLst>
      <p:ext uri="{BB962C8B-B14F-4D97-AF65-F5344CB8AC3E}">
        <p14:creationId xmlns:p14="http://schemas.microsoft.com/office/powerpoint/2010/main" val="168814598"/>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
          <p:cNvSpPr>
            <a:spLocks noGrp="1" noChangeArrowheads="1"/>
          </p:cNvSpPr>
          <p:nvPr>
            <p:ph type="title"/>
          </p:nvPr>
        </p:nvSpPr>
        <p:spPr/>
        <p:txBody>
          <a:bodyPr/>
          <a:lstStyle/>
          <a:p>
            <a:r>
              <a:rPr lang="en-GB" altLang="en-US" dirty="0" smtClean="0"/>
              <a:t>Step 1: Agree on Definitions</a:t>
            </a:r>
          </a:p>
        </p:txBody>
      </p:sp>
      <p:sp>
        <p:nvSpPr>
          <p:cNvPr id="10243" name="Rectangle 2"/>
          <p:cNvSpPr>
            <a:spLocks noGrp="1" noChangeArrowheads="1"/>
          </p:cNvSpPr>
          <p:nvPr>
            <p:ph idx="1"/>
          </p:nvPr>
        </p:nvSpPr>
        <p:spPr/>
        <p:txBody>
          <a:bodyPr/>
          <a:lstStyle/>
          <a:p>
            <a:r>
              <a:rPr lang="en-GB" altLang="en-US" dirty="0" smtClean="0"/>
              <a:t>Initial set of terms</a:t>
            </a:r>
          </a:p>
          <a:p>
            <a:pPr lvl="1"/>
            <a:r>
              <a:rPr lang="en-GB" altLang="en-US" dirty="0" smtClean="0"/>
              <a:t>Build off of a list of standard terms</a:t>
            </a:r>
          </a:p>
          <a:p>
            <a:pPr lvl="1"/>
            <a:r>
              <a:rPr lang="en-GB" altLang="en-US" dirty="0" smtClean="0"/>
              <a:t>Provide a list of suggested definitions to choose from</a:t>
            </a:r>
          </a:p>
        </p:txBody>
      </p:sp>
      <p:grpSp>
        <p:nvGrpSpPr>
          <p:cNvPr id="10244" name="Group 3"/>
          <p:cNvGrpSpPr>
            <a:grpSpLocks/>
          </p:cNvGrpSpPr>
          <p:nvPr/>
        </p:nvGrpSpPr>
        <p:grpSpPr bwMode="auto">
          <a:xfrm>
            <a:off x="449263" y="3321050"/>
            <a:ext cx="8101012" cy="2765425"/>
            <a:chOff x="283" y="2092"/>
            <a:chExt cx="5103" cy="1742"/>
          </a:xfrm>
        </p:grpSpPr>
        <p:sp>
          <p:nvSpPr>
            <p:cNvPr id="10247" name="Rectangle 4"/>
            <p:cNvSpPr>
              <a:spLocks noChangeArrowheads="1"/>
            </p:cNvSpPr>
            <p:nvPr/>
          </p:nvSpPr>
          <p:spPr bwMode="auto">
            <a:xfrm>
              <a:off x="4699" y="3418"/>
              <a:ext cx="687"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Aft>
                  <a:spcPts val="875"/>
                </a:spcAft>
                <a:buSzPct val="70000"/>
                <a:defRPr sz="2800">
                  <a:solidFill>
                    <a:srgbClr val="000000"/>
                  </a:solidFill>
                  <a:latin typeface="Arial" charset="0"/>
                  <a:cs typeface="Arial Unicode MS" pitchFamily="32" charset="0"/>
                </a:defRPr>
              </a:lvl1pPr>
              <a:lvl2pPr marL="742950" indent="-285750" eaLnBrk="0" hangingPunct="0">
                <a:spcAft>
                  <a:spcPts val="750"/>
                </a:spcAft>
                <a:buSzPct val="90000"/>
                <a:buFont typeface="Times New Roman" pitchFamily="18" charset="0"/>
                <a:buChar char="•"/>
                <a:defRPr sz="2400">
                  <a:solidFill>
                    <a:srgbClr val="000000"/>
                  </a:solidFill>
                  <a:latin typeface="Arial" charset="0"/>
                  <a:cs typeface="Arial Unicode MS" pitchFamily="32" charset="0"/>
                </a:defRPr>
              </a:lvl2pPr>
              <a:lvl3pPr marL="1143000" indent="-228600" eaLnBrk="0" hangingPunct="0">
                <a:spcAft>
                  <a:spcPts val="1313"/>
                </a:spcAft>
                <a:buSzPct val="70000"/>
                <a:buFont typeface="Times New Roman" pitchFamily="18" charset="0"/>
                <a:buChar char="—"/>
                <a:defRPr sz="2100">
                  <a:solidFill>
                    <a:srgbClr val="000000"/>
                  </a:solidFill>
                  <a:latin typeface="Arial" charset="0"/>
                  <a:cs typeface="Arial Unicode MS" pitchFamily="32" charset="0"/>
                </a:defRPr>
              </a:lvl3pPr>
              <a:lvl4pPr marL="1600200" indent="-228600" eaLnBrk="0" hangingPunct="0">
                <a:spcAft>
                  <a:spcPts val="1313"/>
                </a:spcAft>
                <a:buClr>
                  <a:srgbClr val="727272"/>
                </a:buClr>
                <a:buSzPct val="70000"/>
                <a:buChar char="o"/>
                <a:defRPr sz="2100">
                  <a:solidFill>
                    <a:srgbClr val="727272"/>
                  </a:solidFill>
                  <a:latin typeface="Arial" charset="0"/>
                  <a:cs typeface="Arial Unicode MS" pitchFamily="32" charset="0"/>
                </a:defRPr>
              </a:lvl4pPr>
              <a:lvl5pPr marL="2057400" indent="-228600" eaLnBrk="0" hangingPunct="0">
                <a:spcAft>
                  <a:spcPts val="1313"/>
                </a:spcAft>
                <a:buClr>
                  <a:srgbClr val="727272"/>
                </a:buClr>
                <a:buSzPct val="70000"/>
                <a:buFont typeface="Times New Roman" pitchFamily="18" charset="0"/>
                <a:buChar char="–"/>
                <a:defRPr sz="2100">
                  <a:solidFill>
                    <a:srgbClr val="727272"/>
                  </a:solidFill>
                  <a:latin typeface="Arial" charset="0"/>
                  <a:cs typeface="Arial Unicode MS" pitchFamily="32" charset="0"/>
                </a:defRPr>
              </a:lvl5pPr>
              <a:lvl6pPr marL="2514600" indent="-228600" defTabSz="457200" eaLnBrk="0" fontAlgn="base" hangingPunct="0">
                <a:lnSpc>
                  <a:spcPct val="66000"/>
                </a:lnSpc>
                <a:spcBef>
                  <a:spcPct val="0"/>
                </a:spcBef>
                <a:spcAft>
                  <a:spcPts val="1313"/>
                </a:spcAft>
                <a:buClr>
                  <a:srgbClr val="727272"/>
                </a:buClr>
                <a:buSzPct val="70000"/>
                <a:buFont typeface="Times New Roman" pitchFamily="18" charset="0"/>
                <a:buChar char="–"/>
                <a:defRPr sz="2100">
                  <a:solidFill>
                    <a:srgbClr val="727272"/>
                  </a:solidFill>
                  <a:latin typeface="Arial" charset="0"/>
                  <a:cs typeface="Arial Unicode MS" pitchFamily="32" charset="0"/>
                </a:defRPr>
              </a:lvl6pPr>
              <a:lvl7pPr marL="2971800" indent="-228600" defTabSz="457200" eaLnBrk="0" fontAlgn="base" hangingPunct="0">
                <a:lnSpc>
                  <a:spcPct val="66000"/>
                </a:lnSpc>
                <a:spcBef>
                  <a:spcPct val="0"/>
                </a:spcBef>
                <a:spcAft>
                  <a:spcPts val="1313"/>
                </a:spcAft>
                <a:buClr>
                  <a:srgbClr val="727272"/>
                </a:buClr>
                <a:buSzPct val="70000"/>
                <a:buFont typeface="Times New Roman" pitchFamily="18" charset="0"/>
                <a:buChar char="–"/>
                <a:defRPr sz="2100">
                  <a:solidFill>
                    <a:srgbClr val="727272"/>
                  </a:solidFill>
                  <a:latin typeface="Arial" charset="0"/>
                  <a:cs typeface="Arial Unicode MS" pitchFamily="32" charset="0"/>
                </a:defRPr>
              </a:lvl7pPr>
              <a:lvl8pPr marL="3429000" indent="-228600" defTabSz="457200" eaLnBrk="0" fontAlgn="base" hangingPunct="0">
                <a:lnSpc>
                  <a:spcPct val="66000"/>
                </a:lnSpc>
                <a:spcBef>
                  <a:spcPct val="0"/>
                </a:spcBef>
                <a:spcAft>
                  <a:spcPts val="1313"/>
                </a:spcAft>
                <a:buClr>
                  <a:srgbClr val="727272"/>
                </a:buClr>
                <a:buSzPct val="70000"/>
                <a:buFont typeface="Times New Roman" pitchFamily="18" charset="0"/>
                <a:buChar char="–"/>
                <a:defRPr sz="2100">
                  <a:solidFill>
                    <a:srgbClr val="727272"/>
                  </a:solidFill>
                  <a:latin typeface="Arial" charset="0"/>
                  <a:cs typeface="Arial Unicode MS" pitchFamily="32" charset="0"/>
                </a:defRPr>
              </a:lvl8pPr>
              <a:lvl9pPr marL="3886200" indent="-228600" defTabSz="457200" eaLnBrk="0" fontAlgn="base" hangingPunct="0">
                <a:lnSpc>
                  <a:spcPct val="66000"/>
                </a:lnSpc>
                <a:spcBef>
                  <a:spcPct val="0"/>
                </a:spcBef>
                <a:spcAft>
                  <a:spcPts val="1313"/>
                </a:spcAft>
                <a:buClr>
                  <a:srgbClr val="727272"/>
                </a:buClr>
                <a:buSzPct val="70000"/>
                <a:buFont typeface="Times New Roman" pitchFamily="18" charset="0"/>
                <a:buChar char="–"/>
                <a:defRPr sz="2100">
                  <a:solidFill>
                    <a:srgbClr val="727272"/>
                  </a:solidFill>
                  <a:latin typeface="Arial" charset="0"/>
                  <a:cs typeface="Arial Unicode MS" pitchFamily="32" charset="0"/>
                </a:defRPr>
              </a:lvl9pPr>
            </a:lstStyle>
            <a:p>
              <a:pPr defTabSz="457200" eaLnBrk="1" hangingPunct="1">
                <a:lnSpc>
                  <a:spcPct val="66000"/>
                </a:lnSpc>
                <a:spcAft>
                  <a:spcPct val="0"/>
                </a:spcAft>
                <a:buClr>
                  <a:srgbClr val="000000"/>
                </a:buClr>
                <a:buSzPct val="100000"/>
                <a:buFont typeface="Arial" charset="0"/>
                <a:buNone/>
              </a:pPr>
              <a:endParaRPr lang="en-IN" altLang="en-US" sz="1800" dirty="0" smtClean="0">
                <a:solidFill>
                  <a:srgbClr val="FFFFFF"/>
                </a:solidFill>
                <a:cs typeface="Arial" charset="0"/>
              </a:endParaRPr>
            </a:p>
          </p:txBody>
        </p:sp>
        <p:sp>
          <p:nvSpPr>
            <p:cNvPr id="10248" name="Rectangle 5"/>
            <p:cNvSpPr>
              <a:spLocks noChangeArrowheads="1"/>
            </p:cNvSpPr>
            <p:nvPr/>
          </p:nvSpPr>
          <p:spPr bwMode="auto">
            <a:xfrm>
              <a:off x="1422" y="3418"/>
              <a:ext cx="3277"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eaLnBrk="0" hangingPunct="0">
                <a:spcAft>
                  <a:spcPts val="875"/>
                </a:spcAft>
                <a:buSzPct val="7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Arial" charset="0"/>
                  <a:cs typeface="Arial Unicode MS" pitchFamily="32" charset="0"/>
                </a:defRPr>
              </a:lvl1pPr>
              <a:lvl2pPr marL="742950" indent="-285750" eaLnBrk="0" hangingPunct="0">
                <a:spcAft>
                  <a:spcPts val="750"/>
                </a:spcAft>
                <a:buSzPct val="9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charset="0"/>
                  <a:cs typeface="Arial Unicode MS" pitchFamily="32" charset="0"/>
                </a:defRPr>
              </a:lvl2pPr>
              <a:lvl3pPr marL="1143000" indent="-228600" eaLnBrk="0" hangingPunct="0">
                <a:spcAft>
                  <a:spcPts val="1313"/>
                </a:spcAft>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000000"/>
                  </a:solidFill>
                  <a:latin typeface="Arial" charset="0"/>
                  <a:cs typeface="Arial Unicode MS" pitchFamily="32" charset="0"/>
                </a:defRPr>
              </a:lvl3pPr>
              <a:lvl4pPr marL="1600200" indent="-228600" eaLnBrk="0" hangingPunct="0">
                <a:spcAft>
                  <a:spcPts val="1313"/>
                </a:spcAft>
                <a:buClr>
                  <a:srgbClr val="727272"/>
                </a:buClr>
                <a:buSzPct val="7000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4pPr>
              <a:lvl5pPr marL="2057400" indent="-228600" eaLnBrk="0" hangingPunct="0">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5pPr>
              <a:lvl6pPr marL="25146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6pPr>
              <a:lvl7pPr marL="29718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7pPr>
              <a:lvl8pPr marL="34290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8pPr>
              <a:lvl9pPr marL="38862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9pPr>
            </a:lstStyle>
            <a:p>
              <a:pPr defTabSz="457200" eaLnBrk="1" hangingPunct="1">
                <a:spcAft>
                  <a:spcPts val="500"/>
                </a:spcAft>
                <a:buClr>
                  <a:srgbClr val="000000"/>
                </a:buClr>
                <a:buSzPct val="100000"/>
                <a:buFont typeface="Arial" charset="0"/>
                <a:buNone/>
              </a:pPr>
              <a:r>
                <a:rPr lang="en-GB" altLang="en-US" sz="1600" dirty="0" smtClean="0">
                  <a:cs typeface="Arial" charset="0"/>
                </a:rPr>
                <a:t>□ Other: ___________________________________</a:t>
              </a:r>
            </a:p>
            <a:p>
              <a:pPr defTabSz="457200" eaLnBrk="1" hangingPunct="1">
                <a:spcAft>
                  <a:spcPts val="500"/>
                </a:spcAft>
                <a:buClr>
                  <a:srgbClr val="000000"/>
                </a:buClr>
                <a:buSzPct val="100000"/>
                <a:buFont typeface="Arial" charset="0"/>
                <a:buNone/>
              </a:pPr>
              <a:r>
                <a:rPr lang="en-GB" altLang="en-US" sz="1600" dirty="0" smtClean="0">
                  <a:cs typeface="Arial" charset="0"/>
                </a:rPr>
                <a:t>__________________________________________</a:t>
              </a:r>
            </a:p>
          </p:txBody>
        </p:sp>
        <p:sp>
          <p:nvSpPr>
            <p:cNvPr id="10249" name="Rectangle 6"/>
            <p:cNvSpPr>
              <a:spLocks noChangeArrowheads="1"/>
            </p:cNvSpPr>
            <p:nvPr/>
          </p:nvSpPr>
          <p:spPr bwMode="auto">
            <a:xfrm>
              <a:off x="4699" y="3023"/>
              <a:ext cx="687" cy="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eaLnBrk="0" hangingPunct="0">
                <a:spcAft>
                  <a:spcPts val="875"/>
                </a:spcAft>
                <a:buSzPct val="7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Arial" charset="0"/>
                  <a:cs typeface="Arial Unicode MS" pitchFamily="32" charset="0"/>
                </a:defRPr>
              </a:lvl1pPr>
              <a:lvl2pPr marL="742950" indent="-285750" eaLnBrk="0" hangingPunct="0">
                <a:spcAft>
                  <a:spcPts val="750"/>
                </a:spcAft>
                <a:buSzPct val="9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charset="0"/>
                  <a:cs typeface="Arial Unicode MS" pitchFamily="32" charset="0"/>
                </a:defRPr>
              </a:lvl2pPr>
              <a:lvl3pPr marL="1143000" indent="-228600" eaLnBrk="0" hangingPunct="0">
                <a:spcAft>
                  <a:spcPts val="1313"/>
                </a:spcAft>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000000"/>
                  </a:solidFill>
                  <a:latin typeface="Arial" charset="0"/>
                  <a:cs typeface="Arial Unicode MS" pitchFamily="32" charset="0"/>
                </a:defRPr>
              </a:lvl3pPr>
              <a:lvl4pPr marL="1600200" indent="-228600" eaLnBrk="0" hangingPunct="0">
                <a:spcAft>
                  <a:spcPts val="1313"/>
                </a:spcAft>
                <a:buClr>
                  <a:srgbClr val="727272"/>
                </a:buClr>
                <a:buSzPct val="7000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4pPr>
              <a:lvl5pPr marL="2057400" indent="-228600" eaLnBrk="0" hangingPunct="0">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5pPr>
              <a:lvl6pPr marL="25146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6pPr>
              <a:lvl7pPr marL="29718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7pPr>
              <a:lvl8pPr marL="34290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8pPr>
              <a:lvl9pPr marL="38862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9pPr>
            </a:lstStyle>
            <a:p>
              <a:pPr defTabSz="457200" eaLnBrk="1" hangingPunct="1">
                <a:spcAft>
                  <a:spcPts val="500"/>
                </a:spcAft>
                <a:buClr>
                  <a:srgbClr val="000000"/>
                </a:buClr>
                <a:buSzPct val="100000"/>
                <a:buFont typeface="Arial" charset="0"/>
                <a:buNone/>
              </a:pPr>
              <a:r>
                <a:rPr lang="en-GB" altLang="en-US" sz="1600" dirty="0" smtClean="0">
                  <a:cs typeface="Arial" charset="0"/>
                </a:rPr>
                <a:t>[JONES 02]</a:t>
              </a:r>
            </a:p>
          </p:txBody>
        </p:sp>
        <p:sp>
          <p:nvSpPr>
            <p:cNvPr id="10250" name="Rectangle 7"/>
            <p:cNvSpPr>
              <a:spLocks noChangeArrowheads="1"/>
            </p:cNvSpPr>
            <p:nvPr/>
          </p:nvSpPr>
          <p:spPr bwMode="auto">
            <a:xfrm>
              <a:off x="1422" y="3023"/>
              <a:ext cx="3277" cy="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eaLnBrk="0" hangingPunct="0">
                <a:spcAft>
                  <a:spcPts val="875"/>
                </a:spcAft>
                <a:buSzPct val="7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Arial" charset="0"/>
                  <a:cs typeface="Arial Unicode MS" pitchFamily="32" charset="0"/>
                </a:defRPr>
              </a:lvl1pPr>
              <a:lvl2pPr marL="742950" indent="-285750" eaLnBrk="0" hangingPunct="0">
                <a:spcAft>
                  <a:spcPts val="750"/>
                </a:spcAft>
                <a:buSzPct val="9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charset="0"/>
                  <a:cs typeface="Arial Unicode MS" pitchFamily="32" charset="0"/>
                </a:defRPr>
              </a:lvl2pPr>
              <a:lvl3pPr marL="1143000" indent="-228600" eaLnBrk="0" hangingPunct="0">
                <a:spcAft>
                  <a:spcPts val="1313"/>
                </a:spcAft>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000000"/>
                  </a:solidFill>
                  <a:latin typeface="Arial" charset="0"/>
                  <a:cs typeface="Arial Unicode MS" pitchFamily="32" charset="0"/>
                </a:defRPr>
              </a:lvl3pPr>
              <a:lvl4pPr marL="1600200" indent="-228600" eaLnBrk="0" hangingPunct="0">
                <a:spcAft>
                  <a:spcPts val="1313"/>
                </a:spcAft>
                <a:buClr>
                  <a:srgbClr val="727272"/>
                </a:buClr>
                <a:buSzPct val="7000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4pPr>
              <a:lvl5pPr marL="2057400" indent="-228600" eaLnBrk="0" hangingPunct="0">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5pPr>
              <a:lvl6pPr marL="25146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6pPr>
              <a:lvl7pPr marL="29718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7pPr>
              <a:lvl8pPr marL="34290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8pPr>
              <a:lvl9pPr marL="38862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9pPr>
            </a:lstStyle>
            <a:p>
              <a:pPr defTabSz="457200" eaLnBrk="1" hangingPunct="1">
                <a:spcAft>
                  <a:spcPts val="500"/>
                </a:spcAft>
                <a:buClr>
                  <a:srgbClr val="000000"/>
                </a:buClr>
                <a:buSzPct val="100000"/>
                <a:buFont typeface="Arial" charset="0"/>
                <a:buNone/>
              </a:pPr>
              <a:r>
                <a:rPr lang="en-GB" altLang="en-US" sz="1600" dirty="0" smtClean="0">
                  <a:cs typeface="Arial" charset="0"/>
                </a:rPr>
                <a:t>□ Restricting access to information via a hierarchy of classes of access.</a:t>
              </a:r>
            </a:p>
          </p:txBody>
        </p:sp>
        <p:sp>
          <p:nvSpPr>
            <p:cNvPr id="10251" name="Rectangle 8"/>
            <p:cNvSpPr>
              <a:spLocks noChangeArrowheads="1"/>
            </p:cNvSpPr>
            <p:nvPr/>
          </p:nvSpPr>
          <p:spPr bwMode="auto">
            <a:xfrm>
              <a:off x="4699" y="2636"/>
              <a:ext cx="687"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eaLnBrk="0" hangingPunct="0">
                <a:spcAft>
                  <a:spcPts val="875"/>
                </a:spcAft>
                <a:buSzPct val="7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Arial" charset="0"/>
                  <a:cs typeface="Arial Unicode MS" pitchFamily="32" charset="0"/>
                </a:defRPr>
              </a:lvl1pPr>
              <a:lvl2pPr marL="742950" indent="-285750" eaLnBrk="0" hangingPunct="0">
                <a:spcAft>
                  <a:spcPts val="750"/>
                </a:spcAft>
                <a:buSzPct val="9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charset="0"/>
                  <a:cs typeface="Arial Unicode MS" pitchFamily="32" charset="0"/>
                </a:defRPr>
              </a:lvl2pPr>
              <a:lvl3pPr marL="1143000" indent="-228600" eaLnBrk="0" hangingPunct="0">
                <a:spcAft>
                  <a:spcPts val="1313"/>
                </a:spcAft>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000000"/>
                  </a:solidFill>
                  <a:latin typeface="Arial" charset="0"/>
                  <a:cs typeface="Arial Unicode MS" pitchFamily="32" charset="0"/>
                </a:defRPr>
              </a:lvl3pPr>
              <a:lvl4pPr marL="1600200" indent="-228600" eaLnBrk="0" hangingPunct="0">
                <a:spcAft>
                  <a:spcPts val="1313"/>
                </a:spcAft>
                <a:buClr>
                  <a:srgbClr val="727272"/>
                </a:buClr>
                <a:buSzPct val="7000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4pPr>
              <a:lvl5pPr marL="2057400" indent="-228600" eaLnBrk="0" hangingPunct="0">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5pPr>
              <a:lvl6pPr marL="25146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6pPr>
              <a:lvl7pPr marL="29718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7pPr>
              <a:lvl8pPr marL="34290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8pPr>
              <a:lvl9pPr marL="38862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9pPr>
            </a:lstStyle>
            <a:p>
              <a:pPr defTabSz="457200" eaLnBrk="1" hangingPunct="1">
                <a:spcAft>
                  <a:spcPts val="500"/>
                </a:spcAft>
                <a:buClr>
                  <a:srgbClr val="000000"/>
                </a:buClr>
                <a:buSzPct val="100000"/>
                <a:buFont typeface="Arial" charset="0"/>
                <a:buNone/>
              </a:pPr>
              <a:r>
                <a:rPr lang="en-GB" altLang="en-US" sz="1600" dirty="0" smtClean="0">
                  <a:cs typeface="Arial" charset="0"/>
                </a:rPr>
                <a:t>[ISO 04]</a:t>
              </a:r>
            </a:p>
          </p:txBody>
        </p:sp>
        <p:sp>
          <p:nvSpPr>
            <p:cNvPr id="10252" name="Rectangle 9"/>
            <p:cNvSpPr>
              <a:spLocks noChangeArrowheads="1"/>
            </p:cNvSpPr>
            <p:nvPr/>
          </p:nvSpPr>
          <p:spPr bwMode="auto">
            <a:xfrm>
              <a:off x="1422" y="2636"/>
              <a:ext cx="3277"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eaLnBrk="0" hangingPunct="0">
                <a:spcAft>
                  <a:spcPts val="875"/>
                </a:spcAft>
                <a:buSzPct val="7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Arial" charset="0"/>
                  <a:cs typeface="Arial Unicode MS" pitchFamily="32" charset="0"/>
                </a:defRPr>
              </a:lvl1pPr>
              <a:lvl2pPr marL="742950" indent="-285750" eaLnBrk="0" hangingPunct="0">
                <a:spcAft>
                  <a:spcPts val="750"/>
                </a:spcAft>
                <a:buSzPct val="9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charset="0"/>
                  <a:cs typeface="Arial Unicode MS" pitchFamily="32" charset="0"/>
                </a:defRPr>
              </a:lvl2pPr>
              <a:lvl3pPr marL="1143000" indent="-228600" eaLnBrk="0" hangingPunct="0">
                <a:spcAft>
                  <a:spcPts val="1313"/>
                </a:spcAft>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000000"/>
                  </a:solidFill>
                  <a:latin typeface="Arial" charset="0"/>
                  <a:cs typeface="Arial Unicode MS" pitchFamily="32" charset="0"/>
                </a:defRPr>
              </a:lvl3pPr>
              <a:lvl4pPr marL="1600200" indent="-228600" eaLnBrk="0" hangingPunct="0">
                <a:spcAft>
                  <a:spcPts val="1313"/>
                </a:spcAft>
                <a:buClr>
                  <a:srgbClr val="727272"/>
                </a:buClr>
                <a:buSzPct val="7000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4pPr>
              <a:lvl5pPr marL="2057400" indent="-228600" eaLnBrk="0" hangingPunct="0">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5pPr>
              <a:lvl6pPr marL="25146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6pPr>
              <a:lvl7pPr marL="29718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7pPr>
              <a:lvl8pPr marL="34290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8pPr>
              <a:lvl9pPr marL="38862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9pPr>
            </a:lstStyle>
            <a:p>
              <a:pPr defTabSz="457200" eaLnBrk="1" hangingPunct="1">
                <a:spcAft>
                  <a:spcPts val="500"/>
                </a:spcAft>
                <a:buClr>
                  <a:srgbClr val="000000"/>
                </a:buClr>
                <a:buSzPct val="100000"/>
                <a:buFont typeface="Arial" charset="0"/>
                <a:buNone/>
              </a:pPr>
              <a:r>
                <a:rPr lang="en-GB" altLang="en-US" sz="1600" dirty="0" smtClean="0">
                  <a:cs typeface="Arial" charset="0"/>
                </a:rPr>
                <a:t>□ Ensuring that information is available to only those with authorized access.</a:t>
              </a:r>
            </a:p>
          </p:txBody>
        </p:sp>
        <p:sp>
          <p:nvSpPr>
            <p:cNvPr id="10253" name="Rectangle 10"/>
            <p:cNvSpPr>
              <a:spLocks noChangeArrowheads="1"/>
            </p:cNvSpPr>
            <p:nvPr/>
          </p:nvSpPr>
          <p:spPr bwMode="auto">
            <a:xfrm>
              <a:off x="4699" y="2092"/>
              <a:ext cx="687" cy="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eaLnBrk="0" hangingPunct="0">
                <a:spcAft>
                  <a:spcPts val="875"/>
                </a:spcAft>
                <a:buSzPct val="7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Arial" charset="0"/>
                  <a:cs typeface="Arial Unicode MS" pitchFamily="32" charset="0"/>
                </a:defRPr>
              </a:lvl1pPr>
              <a:lvl2pPr marL="742950" indent="-285750" eaLnBrk="0" hangingPunct="0">
                <a:spcAft>
                  <a:spcPts val="750"/>
                </a:spcAft>
                <a:buSzPct val="9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charset="0"/>
                  <a:cs typeface="Arial Unicode MS" pitchFamily="32" charset="0"/>
                </a:defRPr>
              </a:lvl2pPr>
              <a:lvl3pPr marL="1143000" indent="-228600" eaLnBrk="0" hangingPunct="0">
                <a:spcAft>
                  <a:spcPts val="1313"/>
                </a:spcAft>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000000"/>
                  </a:solidFill>
                  <a:latin typeface="Arial" charset="0"/>
                  <a:cs typeface="Arial Unicode MS" pitchFamily="32" charset="0"/>
                </a:defRPr>
              </a:lvl3pPr>
              <a:lvl4pPr marL="1600200" indent="-228600" eaLnBrk="0" hangingPunct="0">
                <a:spcAft>
                  <a:spcPts val="1313"/>
                </a:spcAft>
                <a:buClr>
                  <a:srgbClr val="727272"/>
                </a:buClr>
                <a:buSzPct val="7000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4pPr>
              <a:lvl5pPr marL="2057400" indent="-228600" eaLnBrk="0" hangingPunct="0">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5pPr>
              <a:lvl6pPr marL="25146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6pPr>
              <a:lvl7pPr marL="29718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7pPr>
              <a:lvl8pPr marL="34290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8pPr>
              <a:lvl9pPr marL="38862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9pPr>
            </a:lstStyle>
            <a:p>
              <a:pPr defTabSz="457200" eaLnBrk="1" hangingPunct="1">
                <a:spcAft>
                  <a:spcPts val="500"/>
                </a:spcAft>
                <a:buClr>
                  <a:srgbClr val="000000"/>
                </a:buClr>
                <a:buSzPct val="100000"/>
                <a:buFont typeface="Arial" charset="0"/>
                <a:buNone/>
              </a:pPr>
              <a:r>
                <a:rPr lang="en-GB" altLang="en-US" sz="1600" dirty="0" smtClean="0">
                  <a:cs typeface="Arial" charset="0"/>
                </a:rPr>
                <a:t>[SANS 03a]</a:t>
              </a:r>
            </a:p>
          </p:txBody>
        </p:sp>
        <p:sp>
          <p:nvSpPr>
            <p:cNvPr id="10254" name="Rectangle 11"/>
            <p:cNvSpPr>
              <a:spLocks noChangeArrowheads="1"/>
            </p:cNvSpPr>
            <p:nvPr/>
          </p:nvSpPr>
          <p:spPr bwMode="auto">
            <a:xfrm>
              <a:off x="1422" y="2092"/>
              <a:ext cx="3277" cy="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eaLnBrk="0" hangingPunct="0">
                <a:spcAft>
                  <a:spcPts val="875"/>
                </a:spcAft>
                <a:buSzPct val="7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Arial" charset="0"/>
                  <a:cs typeface="Arial Unicode MS" pitchFamily="32" charset="0"/>
                </a:defRPr>
              </a:lvl1pPr>
              <a:lvl2pPr marL="742950" indent="-285750" eaLnBrk="0" hangingPunct="0">
                <a:spcAft>
                  <a:spcPts val="750"/>
                </a:spcAft>
                <a:buSzPct val="9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charset="0"/>
                  <a:cs typeface="Arial Unicode MS" pitchFamily="32" charset="0"/>
                </a:defRPr>
              </a:lvl2pPr>
              <a:lvl3pPr marL="1143000" indent="-228600" eaLnBrk="0" hangingPunct="0">
                <a:spcAft>
                  <a:spcPts val="1313"/>
                </a:spcAft>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000000"/>
                  </a:solidFill>
                  <a:latin typeface="Arial" charset="0"/>
                  <a:cs typeface="Arial Unicode MS" pitchFamily="32" charset="0"/>
                </a:defRPr>
              </a:lvl3pPr>
              <a:lvl4pPr marL="1600200" indent="-228600" eaLnBrk="0" hangingPunct="0">
                <a:spcAft>
                  <a:spcPts val="1313"/>
                </a:spcAft>
                <a:buClr>
                  <a:srgbClr val="727272"/>
                </a:buClr>
                <a:buSzPct val="7000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4pPr>
              <a:lvl5pPr marL="2057400" indent="-228600" eaLnBrk="0" hangingPunct="0">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5pPr>
              <a:lvl6pPr marL="25146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6pPr>
              <a:lvl7pPr marL="29718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7pPr>
              <a:lvl8pPr marL="34290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8pPr>
              <a:lvl9pPr marL="38862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9pPr>
            </a:lstStyle>
            <a:p>
              <a:pPr defTabSz="457200" eaLnBrk="1" hangingPunct="1">
                <a:spcAft>
                  <a:spcPts val="500"/>
                </a:spcAft>
                <a:buClr>
                  <a:srgbClr val="000000"/>
                </a:buClr>
                <a:buSzPct val="100000"/>
                <a:buFont typeface="Arial" charset="0"/>
                <a:buNone/>
              </a:pPr>
              <a:r>
                <a:rPr lang="en-GB" altLang="en-US" sz="1600" dirty="0" smtClean="0">
                  <a:cs typeface="Arial" charset="0"/>
                </a:rPr>
                <a:t>□ The property that information is not made available or disclosed to unauthorized individuals, entities, or processes. (i.e., to any unauthorized system entity)</a:t>
              </a:r>
            </a:p>
          </p:txBody>
        </p:sp>
        <p:sp>
          <p:nvSpPr>
            <p:cNvPr id="10255" name="Rectangle 12"/>
            <p:cNvSpPr>
              <a:spLocks noChangeArrowheads="1"/>
            </p:cNvSpPr>
            <p:nvPr/>
          </p:nvSpPr>
          <p:spPr bwMode="auto">
            <a:xfrm>
              <a:off x="283" y="2092"/>
              <a:ext cx="1139" cy="1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eaLnBrk="0" hangingPunct="0">
                <a:spcAft>
                  <a:spcPts val="875"/>
                </a:spcAft>
                <a:buSzPct val="7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Arial" charset="0"/>
                  <a:cs typeface="Arial Unicode MS" pitchFamily="32" charset="0"/>
                </a:defRPr>
              </a:lvl1pPr>
              <a:lvl2pPr marL="742950" indent="-285750" eaLnBrk="0" hangingPunct="0">
                <a:spcAft>
                  <a:spcPts val="750"/>
                </a:spcAft>
                <a:buSzPct val="9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charset="0"/>
                  <a:cs typeface="Arial Unicode MS" pitchFamily="32" charset="0"/>
                </a:defRPr>
              </a:lvl2pPr>
              <a:lvl3pPr marL="1143000" indent="-228600" eaLnBrk="0" hangingPunct="0">
                <a:spcAft>
                  <a:spcPts val="1313"/>
                </a:spcAft>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000000"/>
                  </a:solidFill>
                  <a:latin typeface="Arial" charset="0"/>
                  <a:cs typeface="Arial Unicode MS" pitchFamily="32" charset="0"/>
                </a:defRPr>
              </a:lvl3pPr>
              <a:lvl4pPr marL="1600200" indent="-228600" eaLnBrk="0" hangingPunct="0">
                <a:spcAft>
                  <a:spcPts val="1313"/>
                </a:spcAft>
                <a:buClr>
                  <a:srgbClr val="727272"/>
                </a:buClr>
                <a:buSzPct val="7000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4pPr>
              <a:lvl5pPr marL="2057400" indent="-228600" eaLnBrk="0" hangingPunct="0">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5pPr>
              <a:lvl6pPr marL="25146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6pPr>
              <a:lvl7pPr marL="29718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7pPr>
              <a:lvl8pPr marL="34290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8pPr>
              <a:lvl9pPr marL="38862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9pPr>
            </a:lstStyle>
            <a:p>
              <a:pPr defTabSz="457200" eaLnBrk="1" hangingPunct="1">
                <a:spcAft>
                  <a:spcPts val="563"/>
                </a:spcAft>
                <a:buClr>
                  <a:srgbClr val="000000"/>
                </a:buClr>
                <a:buSzPct val="100000"/>
                <a:buFont typeface="Arial" charset="0"/>
                <a:buNone/>
              </a:pPr>
              <a:r>
                <a:rPr lang="en-GB" altLang="en-US" sz="1800" dirty="0" smtClean="0">
                  <a:cs typeface="Arial" charset="0"/>
                </a:rPr>
                <a:t>confidentiality</a:t>
              </a:r>
            </a:p>
          </p:txBody>
        </p:sp>
        <p:sp>
          <p:nvSpPr>
            <p:cNvPr id="10256" name="Line 13"/>
            <p:cNvSpPr>
              <a:spLocks noChangeShapeType="1"/>
            </p:cNvSpPr>
            <p:nvPr/>
          </p:nvSpPr>
          <p:spPr bwMode="auto">
            <a:xfrm>
              <a:off x="283" y="2092"/>
              <a:ext cx="5103" cy="1"/>
            </a:xfrm>
            <a:prstGeom prst="line">
              <a:avLst/>
            </a:prstGeom>
            <a:noFill/>
            <a:ln w="28440">
              <a:solidFill>
                <a:srgbClr val="000000"/>
              </a:solidFill>
              <a:miter lim="800000"/>
              <a:headEnd/>
              <a:tailEnd/>
            </a:ln>
            <a:extLst>
              <a:ext uri="{909E8E84-426E-40DD-AFC4-6F175D3DCCD1}">
                <a14:hiddenFill xmlns:a14="http://schemas.microsoft.com/office/drawing/2010/main">
                  <a:noFill/>
                </a14:hiddenFill>
              </a:ext>
            </a:extLst>
          </p:spPr>
          <p:txBody>
            <a:bodyPr/>
            <a:lstStyle/>
            <a:p>
              <a:pPr defTabSz="457200">
                <a:lnSpc>
                  <a:spcPct val="66000"/>
                </a:lnSpc>
                <a:buClr>
                  <a:srgbClr val="000000"/>
                </a:buClr>
                <a:buSzPct val="100000"/>
                <a:buFont typeface="Arial" charset="0"/>
                <a:buNone/>
              </a:pPr>
              <a:endParaRPr lang="en-US" sz="1800" dirty="0" smtClean="0">
                <a:solidFill>
                  <a:srgbClr val="FFFFFF"/>
                </a:solidFill>
                <a:latin typeface="Arial" charset="0"/>
                <a:cs typeface="Arial" charset="0"/>
              </a:endParaRPr>
            </a:p>
          </p:txBody>
        </p:sp>
        <p:sp>
          <p:nvSpPr>
            <p:cNvPr id="10257" name="Line 14"/>
            <p:cNvSpPr>
              <a:spLocks noChangeShapeType="1"/>
            </p:cNvSpPr>
            <p:nvPr/>
          </p:nvSpPr>
          <p:spPr bwMode="auto">
            <a:xfrm>
              <a:off x="283" y="3834"/>
              <a:ext cx="5103" cy="1"/>
            </a:xfrm>
            <a:prstGeom prst="line">
              <a:avLst/>
            </a:prstGeom>
            <a:noFill/>
            <a:ln w="28440">
              <a:solidFill>
                <a:srgbClr val="000000"/>
              </a:solidFill>
              <a:miter lim="800000"/>
              <a:headEnd/>
              <a:tailEnd/>
            </a:ln>
            <a:extLst>
              <a:ext uri="{909E8E84-426E-40DD-AFC4-6F175D3DCCD1}">
                <a14:hiddenFill xmlns:a14="http://schemas.microsoft.com/office/drawing/2010/main">
                  <a:noFill/>
                </a14:hiddenFill>
              </a:ext>
            </a:extLst>
          </p:spPr>
          <p:txBody>
            <a:bodyPr/>
            <a:lstStyle/>
            <a:p>
              <a:pPr defTabSz="457200">
                <a:lnSpc>
                  <a:spcPct val="66000"/>
                </a:lnSpc>
                <a:buClr>
                  <a:srgbClr val="000000"/>
                </a:buClr>
                <a:buSzPct val="100000"/>
                <a:buFont typeface="Arial" charset="0"/>
                <a:buNone/>
              </a:pPr>
              <a:endParaRPr lang="en-US" sz="1800" dirty="0" smtClean="0">
                <a:solidFill>
                  <a:srgbClr val="FFFFFF"/>
                </a:solidFill>
                <a:latin typeface="Arial" charset="0"/>
                <a:cs typeface="Arial" charset="0"/>
              </a:endParaRPr>
            </a:p>
          </p:txBody>
        </p:sp>
        <p:sp>
          <p:nvSpPr>
            <p:cNvPr id="10258" name="Line 15"/>
            <p:cNvSpPr>
              <a:spLocks noChangeShapeType="1"/>
            </p:cNvSpPr>
            <p:nvPr/>
          </p:nvSpPr>
          <p:spPr bwMode="auto">
            <a:xfrm>
              <a:off x="283" y="2092"/>
              <a:ext cx="1" cy="1742"/>
            </a:xfrm>
            <a:prstGeom prst="line">
              <a:avLst/>
            </a:prstGeom>
            <a:noFill/>
            <a:ln w="28440">
              <a:solidFill>
                <a:srgbClr val="000000"/>
              </a:solidFill>
              <a:miter lim="800000"/>
              <a:headEnd/>
              <a:tailEnd/>
            </a:ln>
            <a:extLst>
              <a:ext uri="{909E8E84-426E-40DD-AFC4-6F175D3DCCD1}">
                <a14:hiddenFill xmlns:a14="http://schemas.microsoft.com/office/drawing/2010/main">
                  <a:noFill/>
                </a14:hiddenFill>
              </a:ext>
            </a:extLst>
          </p:spPr>
          <p:txBody>
            <a:bodyPr/>
            <a:lstStyle/>
            <a:p>
              <a:pPr defTabSz="457200">
                <a:lnSpc>
                  <a:spcPct val="66000"/>
                </a:lnSpc>
                <a:buClr>
                  <a:srgbClr val="000000"/>
                </a:buClr>
                <a:buSzPct val="100000"/>
                <a:buFont typeface="Arial" charset="0"/>
                <a:buNone/>
              </a:pPr>
              <a:endParaRPr lang="en-US" sz="1800" dirty="0" smtClean="0">
                <a:solidFill>
                  <a:srgbClr val="FFFFFF"/>
                </a:solidFill>
                <a:latin typeface="Arial" charset="0"/>
                <a:cs typeface="Arial" charset="0"/>
              </a:endParaRPr>
            </a:p>
          </p:txBody>
        </p:sp>
        <p:sp>
          <p:nvSpPr>
            <p:cNvPr id="10259" name="Line 16"/>
            <p:cNvSpPr>
              <a:spLocks noChangeShapeType="1"/>
            </p:cNvSpPr>
            <p:nvPr/>
          </p:nvSpPr>
          <p:spPr bwMode="auto">
            <a:xfrm>
              <a:off x="1422" y="2092"/>
              <a:ext cx="1" cy="1742"/>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pPr defTabSz="457200">
                <a:lnSpc>
                  <a:spcPct val="66000"/>
                </a:lnSpc>
                <a:buClr>
                  <a:srgbClr val="000000"/>
                </a:buClr>
                <a:buSzPct val="100000"/>
                <a:buFont typeface="Arial" charset="0"/>
                <a:buNone/>
              </a:pPr>
              <a:endParaRPr lang="en-US" sz="1800" dirty="0" smtClean="0">
                <a:solidFill>
                  <a:srgbClr val="FFFFFF"/>
                </a:solidFill>
                <a:latin typeface="Arial" charset="0"/>
                <a:cs typeface="Arial" charset="0"/>
              </a:endParaRPr>
            </a:p>
          </p:txBody>
        </p:sp>
        <p:sp>
          <p:nvSpPr>
            <p:cNvPr id="10260" name="Line 17"/>
            <p:cNvSpPr>
              <a:spLocks noChangeShapeType="1"/>
            </p:cNvSpPr>
            <p:nvPr/>
          </p:nvSpPr>
          <p:spPr bwMode="auto">
            <a:xfrm>
              <a:off x="4699" y="2092"/>
              <a:ext cx="1" cy="1742"/>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pPr defTabSz="457200">
                <a:lnSpc>
                  <a:spcPct val="66000"/>
                </a:lnSpc>
                <a:buClr>
                  <a:srgbClr val="000000"/>
                </a:buClr>
                <a:buSzPct val="100000"/>
                <a:buFont typeface="Arial" charset="0"/>
                <a:buNone/>
              </a:pPr>
              <a:endParaRPr lang="en-US" sz="1800" dirty="0" smtClean="0">
                <a:solidFill>
                  <a:srgbClr val="FFFFFF"/>
                </a:solidFill>
                <a:latin typeface="Arial" charset="0"/>
                <a:cs typeface="Arial" charset="0"/>
              </a:endParaRPr>
            </a:p>
          </p:txBody>
        </p:sp>
        <p:sp>
          <p:nvSpPr>
            <p:cNvPr id="10261" name="Line 18"/>
            <p:cNvSpPr>
              <a:spLocks noChangeShapeType="1"/>
            </p:cNvSpPr>
            <p:nvPr/>
          </p:nvSpPr>
          <p:spPr bwMode="auto">
            <a:xfrm>
              <a:off x="5386" y="2092"/>
              <a:ext cx="1" cy="1742"/>
            </a:xfrm>
            <a:prstGeom prst="line">
              <a:avLst/>
            </a:prstGeom>
            <a:noFill/>
            <a:ln w="28440">
              <a:solidFill>
                <a:srgbClr val="000000"/>
              </a:solidFill>
              <a:miter lim="800000"/>
              <a:headEnd/>
              <a:tailEnd/>
            </a:ln>
            <a:extLst>
              <a:ext uri="{909E8E84-426E-40DD-AFC4-6F175D3DCCD1}">
                <a14:hiddenFill xmlns:a14="http://schemas.microsoft.com/office/drawing/2010/main">
                  <a:noFill/>
                </a14:hiddenFill>
              </a:ext>
            </a:extLst>
          </p:spPr>
          <p:txBody>
            <a:bodyPr/>
            <a:lstStyle/>
            <a:p>
              <a:pPr defTabSz="457200">
                <a:lnSpc>
                  <a:spcPct val="66000"/>
                </a:lnSpc>
                <a:buClr>
                  <a:srgbClr val="000000"/>
                </a:buClr>
                <a:buSzPct val="100000"/>
                <a:buFont typeface="Arial" charset="0"/>
                <a:buNone/>
              </a:pPr>
              <a:endParaRPr lang="en-US" sz="1800" dirty="0" smtClean="0">
                <a:solidFill>
                  <a:srgbClr val="FFFFFF"/>
                </a:solidFill>
                <a:latin typeface="Arial" charset="0"/>
                <a:cs typeface="Arial" charset="0"/>
              </a:endParaRPr>
            </a:p>
          </p:txBody>
        </p:sp>
        <p:sp>
          <p:nvSpPr>
            <p:cNvPr id="10262" name="Line 19"/>
            <p:cNvSpPr>
              <a:spLocks noChangeShapeType="1"/>
            </p:cNvSpPr>
            <p:nvPr/>
          </p:nvSpPr>
          <p:spPr bwMode="auto">
            <a:xfrm>
              <a:off x="1422" y="2636"/>
              <a:ext cx="3964" cy="1"/>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pPr defTabSz="457200">
                <a:lnSpc>
                  <a:spcPct val="66000"/>
                </a:lnSpc>
                <a:buClr>
                  <a:srgbClr val="000000"/>
                </a:buClr>
                <a:buSzPct val="100000"/>
                <a:buFont typeface="Arial" charset="0"/>
                <a:buNone/>
              </a:pPr>
              <a:endParaRPr lang="en-US" sz="1800" dirty="0" smtClean="0">
                <a:solidFill>
                  <a:srgbClr val="FFFFFF"/>
                </a:solidFill>
                <a:latin typeface="Arial" charset="0"/>
                <a:cs typeface="Arial" charset="0"/>
              </a:endParaRPr>
            </a:p>
          </p:txBody>
        </p:sp>
        <p:sp>
          <p:nvSpPr>
            <p:cNvPr id="10263" name="Line 20"/>
            <p:cNvSpPr>
              <a:spLocks noChangeShapeType="1"/>
            </p:cNvSpPr>
            <p:nvPr/>
          </p:nvSpPr>
          <p:spPr bwMode="auto">
            <a:xfrm>
              <a:off x="1422" y="3023"/>
              <a:ext cx="3964" cy="1"/>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pPr defTabSz="457200">
                <a:lnSpc>
                  <a:spcPct val="66000"/>
                </a:lnSpc>
                <a:buClr>
                  <a:srgbClr val="000000"/>
                </a:buClr>
                <a:buSzPct val="100000"/>
                <a:buFont typeface="Arial" charset="0"/>
                <a:buNone/>
              </a:pPr>
              <a:endParaRPr lang="en-US" sz="1800" dirty="0" smtClean="0">
                <a:solidFill>
                  <a:srgbClr val="FFFFFF"/>
                </a:solidFill>
                <a:latin typeface="Arial" charset="0"/>
                <a:cs typeface="Arial" charset="0"/>
              </a:endParaRPr>
            </a:p>
          </p:txBody>
        </p:sp>
        <p:sp>
          <p:nvSpPr>
            <p:cNvPr id="10264" name="Line 21"/>
            <p:cNvSpPr>
              <a:spLocks noChangeShapeType="1"/>
            </p:cNvSpPr>
            <p:nvPr/>
          </p:nvSpPr>
          <p:spPr bwMode="auto">
            <a:xfrm>
              <a:off x="1422" y="3418"/>
              <a:ext cx="3964" cy="1"/>
            </a:xfrm>
            <a:prstGeom prst="line">
              <a:avLst/>
            </a:prstGeom>
            <a:noFill/>
            <a:ln w="12600">
              <a:solidFill>
                <a:srgbClr val="000000"/>
              </a:solidFill>
              <a:miter lim="800000"/>
              <a:headEnd/>
              <a:tailEnd/>
            </a:ln>
            <a:extLst>
              <a:ext uri="{909E8E84-426E-40DD-AFC4-6F175D3DCCD1}">
                <a14:hiddenFill xmlns:a14="http://schemas.microsoft.com/office/drawing/2010/main">
                  <a:noFill/>
                </a14:hiddenFill>
              </a:ext>
            </a:extLst>
          </p:spPr>
          <p:txBody>
            <a:bodyPr/>
            <a:lstStyle/>
            <a:p>
              <a:pPr defTabSz="457200">
                <a:lnSpc>
                  <a:spcPct val="66000"/>
                </a:lnSpc>
                <a:buClr>
                  <a:srgbClr val="000000"/>
                </a:buClr>
                <a:buSzPct val="100000"/>
                <a:buFont typeface="Arial" charset="0"/>
                <a:buNone/>
              </a:pPr>
              <a:endParaRPr lang="en-US" sz="1800" dirty="0" smtClean="0">
                <a:solidFill>
                  <a:srgbClr val="FFFFFF"/>
                </a:solidFill>
                <a:latin typeface="Arial" charset="0"/>
                <a:cs typeface="Arial" charset="0"/>
              </a:endParaRPr>
            </a:p>
          </p:txBody>
        </p:sp>
      </p:grpSp>
      <p:sp>
        <p:nvSpPr>
          <p:cNvPr id="9238" name="Text Box 22"/>
          <p:cNvSpPr txBox="1">
            <a:spLocks noChangeArrowheads="1"/>
          </p:cNvSpPr>
          <p:nvPr/>
        </p:nvSpPr>
        <p:spPr bwMode="auto">
          <a:xfrm>
            <a:off x="301625" y="6186488"/>
            <a:ext cx="8458200" cy="319087"/>
          </a:xfrm>
          <a:prstGeom prst="rect">
            <a:avLst/>
          </a:prstGeom>
          <a:noFill/>
          <a:ln w="9525">
            <a:noFill/>
            <a:round/>
            <a:headEnd/>
            <a:tailEnd/>
          </a:ln>
          <a:effectLst/>
        </p:spPr>
        <p:txBody>
          <a:bodyPr lIns="90000" tIns="45000" rIns="90000" bIns="45000"/>
          <a:lstStyle/>
          <a:p>
            <a:pPr algn="ctr" defTabSz="457200">
              <a:lnSpc>
                <a:spcPct val="81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b="1" dirty="0">
                <a:solidFill>
                  <a:srgbClr val="000000"/>
                </a:solidFill>
                <a:effectLst>
                  <a:outerShdw blurRad="38100" dist="38100" dir="2700000" algn="tl">
                    <a:srgbClr val="C0C0C0"/>
                  </a:outerShdw>
                </a:effectLst>
                <a:latin typeface="Arial" charset="0"/>
                <a:cs typeface="Arial" charset="0"/>
              </a:rPr>
              <a:t>STEP 1</a:t>
            </a:r>
            <a:r>
              <a:rPr lang="en-GB" sz="1600" dirty="0">
                <a:solidFill>
                  <a:srgbClr val="000000"/>
                </a:solidFill>
                <a:effectLst>
                  <a:outerShdw blurRad="38100" dist="38100" dir="2700000" algn="tl">
                    <a:srgbClr val="C0C0C0"/>
                  </a:outerShdw>
                </a:effectLst>
                <a:latin typeface="Arial" charset="0"/>
                <a:cs typeface="Arial" charset="0"/>
              </a:rPr>
              <a:t> | STEP 2 | STEP 3 | STEP 4 | STEP 5 | STEP 6 | STEP 7 | STEP 8 | STEP 9</a:t>
            </a:r>
          </a:p>
        </p:txBody>
      </p:sp>
      <p:sp>
        <p:nvSpPr>
          <p:cNvPr id="10246" name="Text Box 24"/>
          <p:cNvSpPr txBox="1">
            <a:spLocks noChangeArrowheads="1"/>
          </p:cNvSpPr>
          <p:nvPr/>
        </p:nvSpPr>
        <p:spPr bwMode="auto">
          <a:xfrm>
            <a:off x="914400" y="2895600"/>
            <a:ext cx="647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342900" indent="-342900" eaLnBrk="0" hangingPunct="0">
              <a:spcAft>
                <a:spcPts val="875"/>
              </a:spcAft>
              <a:buSzPct val="70000"/>
              <a:defRPr sz="2800">
                <a:solidFill>
                  <a:srgbClr val="000000"/>
                </a:solidFill>
                <a:latin typeface="Arial" charset="0"/>
                <a:cs typeface="Arial Unicode MS" pitchFamily="32" charset="0"/>
              </a:defRPr>
            </a:lvl1pPr>
            <a:lvl2pPr marL="742950" indent="-285750" eaLnBrk="0" hangingPunct="0">
              <a:spcAft>
                <a:spcPts val="750"/>
              </a:spcAft>
              <a:buSzPct val="90000"/>
              <a:buFont typeface="Times New Roman" pitchFamily="18" charset="0"/>
              <a:buChar char="•"/>
              <a:defRPr sz="2400">
                <a:solidFill>
                  <a:srgbClr val="000000"/>
                </a:solidFill>
                <a:latin typeface="Arial" charset="0"/>
                <a:cs typeface="Arial Unicode MS" pitchFamily="32" charset="0"/>
              </a:defRPr>
            </a:lvl2pPr>
            <a:lvl3pPr marL="1143000" indent="-228600" eaLnBrk="0" hangingPunct="0">
              <a:spcAft>
                <a:spcPts val="1313"/>
              </a:spcAft>
              <a:buSzPct val="70000"/>
              <a:buFont typeface="Times New Roman" pitchFamily="18" charset="0"/>
              <a:buChar char="—"/>
              <a:defRPr sz="2100">
                <a:solidFill>
                  <a:srgbClr val="000000"/>
                </a:solidFill>
                <a:latin typeface="Arial" charset="0"/>
                <a:cs typeface="Arial Unicode MS" pitchFamily="32" charset="0"/>
              </a:defRPr>
            </a:lvl3pPr>
            <a:lvl4pPr marL="1600200" indent="-228600" eaLnBrk="0" hangingPunct="0">
              <a:spcAft>
                <a:spcPts val="1313"/>
              </a:spcAft>
              <a:buClr>
                <a:srgbClr val="727272"/>
              </a:buClr>
              <a:buSzPct val="70000"/>
              <a:buChar char="o"/>
              <a:defRPr sz="2100">
                <a:solidFill>
                  <a:srgbClr val="727272"/>
                </a:solidFill>
                <a:latin typeface="Arial" charset="0"/>
                <a:cs typeface="Arial Unicode MS" pitchFamily="32" charset="0"/>
              </a:defRPr>
            </a:lvl4pPr>
            <a:lvl5pPr eaLnBrk="0" hangingPunct="0">
              <a:spcAft>
                <a:spcPts val="1313"/>
              </a:spcAft>
              <a:buClr>
                <a:srgbClr val="727272"/>
              </a:buClr>
              <a:buSzPct val="70000"/>
              <a:buFont typeface="Times New Roman" pitchFamily="18" charset="0"/>
              <a:buChar char="–"/>
              <a:defRPr sz="2100">
                <a:solidFill>
                  <a:srgbClr val="727272"/>
                </a:solidFill>
                <a:latin typeface="Arial" charset="0"/>
                <a:cs typeface="Arial Unicode MS" pitchFamily="32" charset="0"/>
              </a:defRPr>
            </a:lvl5pPr>
            <a:lvl6pPr defTabSz="457200" eaLnBrk="0" fontAlgn="base" hangingPunct="0">
              <a:lnSpc>
                <a:spcPct val="66000"/>
              </a:lnSpc>
              <a:spcBef>
                <a:spcPct val="0"/>
              </a:spcBef>
              <a:spcAft>
                <a:spcPts val="1313"/>
              </a:spcAft>
              <a:buClr>
                <a:srgbClr val="727272"/>
              </a:buClr>
              <a:buSzPct val="70000"/>
              <a:buFont typeface="Times New Roman" pitchFamily="18" charset="0"/>
              <a:buChar char="–"/>
              <a:defRPr sz="2100">
                <a:solidFill>
                  <a:srgbClr val="727272"/>
                </a:solidFill>
                <a:latin typeface="Arial" charset="0"/>
                <a:cs typeface="Arial Unicode MS" pitchFamily="32" charset="0"/>
              </a:defRPr>
            </a:lvl6pPr>
            <a:lvl7pPr defTabSz="457200" eaLnBrk="0" fontAlgn="base" hangingPunct="0">
              <a:lnSpc>
                <a:spcPct val="66000"/>
              </a:lnSpc>
              <a:spcBef>
                <a:spcPct val="0"/>
              </a:spcBef>
              <a:spcAft>
                <a:spcPts val="1313"/>
              </a:spcAft>
              <a:buClr>
                <a:srgbClr val="727272"/>
              </a:buClr>
              <a:buSzPct val="70000"/>
              <a:buFont typeface="Times New Roman" pitchFamily="18" charset="0"/>
              <a:buChar char="–"/>
              <a:defRPr sz="2100">
                <a:solidFill>
                  <a:srgbClr val="727272"/>
                </a:solidFill>
                <a:latin typeface="Arial" charset="0"/>
                <a:cs typeface="Arial Unicode MS" pitchFamily="32" charset="0"/>
              </a:defRPr>
            </a:lvl7pPr>
            <a:lvl8pPr defTabSz="457200" eaLnBrk="0" fontAlgn="base" hangingPunct="0">
              <a:lnSpc>
                <a:spcPct val="66000"/>
              </a:lnSpc>
              <a:spcBef>
                <a:spcPct val="0"/>
              </a:spcBef>
              <a:spcAft>
                <a:spcPts val="1313"/>
              </a:spcAft>
              <a:buClr>
                <a:srgbClr val="727272"/>
              </a:buClr>
              <a:buSzPct val="70000"/>
              <a:buFont typeface="Times New Roman" pitchFamily="18" charset="0"/>
              <a:buChar char="–"/>
              <a:defRPr sz="2100">
                <a:solidFill>
                  <a:srgbClr val="727272"/>
                </a:solidFill>
                <a:latin typeface="Arial" charset="0"/>
                <a:cs typeface="Arial Unicode MS" pitchFamily="32" charset="0"/>
              </a:defRPr>
            </a:lvl8pPr>
            <a:lvl9pPr defTabSz="457200" eaLnBrk="0" fontAlgn="base" hangingPunct="0">
              <a:lnSpc>
                <a:spcPct val="66000"/>
              </a:lnSpc>
              <a:spcBef>
                <a:spcPct val="0"/>
              </a:spcBef>
              <a:spcAft>
                <a:spcPts val="1313"/>
              </a:spcAft>
              <a:buClr>
                <a:srgbClr val="727272"/>
              </a:buClr>
              <a:buSzPct val="70000"/>
              <a:buFont typeface="Times New Roman" pitchFamily="18" charset="0"/>
              <a:buChar char="–"/>
              <a:defRPr sz="2100">
                <a:solidFill>
                  <a:srgbClr val="727272"/>
                </a:solidFill>
                <a:latin typeface="Arial" charset="0"/>
                <a:cs typeface="Arial Unicode MS" pitchFamily="32" charset="0"/>
              </a:defRPr>
            </a:lvl9pPr>
          </a:lstStyle>
          <a:p>
            <a:pPr lvl="4" algn="ctr" defTabSz="457200" eaLnBrk="1" hangingPunct="1">
              <a:spcAft>
                <a:spcPts val="1188"/>
              </a:spcAft>
              <a:buSzPct val="85000"/>
              <a:buFont typeface="Times New Roman" pitchFamily="18" charset="0"/>
              <a:buNone/>
            </a:pPr>
            <a:r>
              <a:rPr lang="en-GB" altLang="en-US" sz="1800" b="1" dirty="0" smtClean="0">
                <a:solidFill>
                  <a:srgbClr val="000000"/>
                </a:solidFill>
                <a:latin typeface="Calibri" panose="020F0502020204030204" pitchFamily="34" charset="0"/>
                <a:cs typeface="Arial" charset="0"/>
              </a:rPr>
              <a:t>Example Term with Suggested Definitions</a:t>
            </a:r>
            <a:endParaRPr lang="en-US" altLang="en-US" sz="1800" b="1" dirty="0" smtClean="0">
              <a:solidFill>
                <a:srgbClr val="000000"/>
              </a:solidFill>
              <a:latin typeface="Calibri" panose="020F0502020204030204" pitchFamily="34" charset="0"/>
              <a:cs typeface="Arial" charset="0"/>
            </a:endParaRPr>
          </a:p>
        </p:txBody>
      </p:sp>
    </p:spTree>
    <p:extLst>
      <p:ext uri="{BB962C8B-B14F-4D97-AF65-F5344CB8AC3E}">
        <p14:creationId xmlns:p14="http://schemas.microsoft.com/office/powerpoint/2010/main" val="1427551360"/>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Grp="1" noChangeArrowheads="1"/>
          </p:cNvSpPr>
          <p:nvPr>
            <p:ph type="title"/>
          </p:nvPr>
        </p:nvSpPr>
        <p:spPr/>
        <p:txBody>
          <a:bodyPr/>
          <a:lstStyle/>
          <a:p>
            <a:r>
              <a:rPr lang="en-GB" altLang="en-US" dirty="0" smtClean="0"/>
              <a:t>Step 1: Agree on Definitions</a:t>
            </a:r>
          </a:p>
        </p:txBody>
      </p:sp>
      <p:sp>
        <p:nvSpPr>
          <p:cNvPr id="11267" name="Rectangle 2"/>
          <p:cNvSpPr>
            <a:spLocks noGrp="1" noChangeArrowheads="1"/>
          </p:cNvSpPr>
          <p:nvPr>
            <p:ph idx="1"/>
          </p:nvPr>
        </p:nvSpPr>
        <p:spPr/>
        <p:txBody>
          <a:bodyPr/>
          <a:lstStyle/>
          <a:p>
            <a:r>
              <a:rPr lang="en-GB" altLang="en-US" dirty="0" smtClean="0"/>
              <a:t>Requirements engineering team responsibilities</a:t>
            </a:r>
          </a:p>
          <a:p>
            <a:pPr lvl="1"/>
            <a:r>
              <a:rPr lang="en-GB" altLang="en-US" dirty="0" smtClean="0"/>
              <a:t>Initial set of terms ( Possible definitions)</a:t>
            </a:r>
          </a:p>
          <a:p>
            <a:pPr lvl="1"/>
            <a:r>
              <a:rPr lang="en-GB" altLang="en-US" dirty="0" smtClean="0"/>
              <a:t>Discuss the definitions with the client</a:t>
            </a:r>
          </a:p>
          <a:p>
            <a:pPr lvl="1"/>
            <a:r>
              <a:rPr lang="en-GB" altLang="en-US" dirty="0" smtClean="0"/>
              <a:t>Means for stakeholders to review and select definitions and to create new terms as needed</a:t>
            </a:r>
          </a:p>
          <a:p>
            <a:pPr lvl="1"/>
            <a:r>
              <a:rPr lang="en-GB" altLang="en-US" dirty="0" smtClean="0"/>
              <a:t>Document and share finalized set of terms and definitions</a:t>
            </a:r>
          </a:p>
        </p:txBody>
      </p:sp>
      <p:sp>
        <p:nvSpPr>
          <p:cNvPr id="10243" name="Text Box 3"/>
          <p:cNvSpPr txBox="1">
            <a:spLocks noChangeArrowheads="1"/>
          </p:cNvSpPr>
          <p:nvPr/>
        </p:nvSpPr>
        <p:spPr bwMode="auto">
          <a:xfrm>
            <a:off x="301625" y="6186488"/>
            <a:ext cx="8458200" cy="319087"/>
          </a:xfrm>
          <a:prstGeom prst="rect">
            <a:avLst/>
          </a:prstGeom>
          <a:noFill/>
          <a:ln w="9525">
            <a:noFill/>
            <a:round/>
            <a:headEnd/>
            <a:tailEnd/>
          </a:ln>
          <a:effectLst/>
        </p:spPr>
        <p:txBody>
          <a:bodyPr lIns="90000" tIns="45000" rIns="90000" bIns="45000"/>
          <a:lstStyle/>
          <a:p>
            <a:pPr algn="ctr" defTabSz="457200">
              <a:lnSpc>
                <a:spcPct val="81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b="1" dirty="0">
                <a:solidFill>
                  <a:srgbClr val="000000"/>
                </a:solidFill>
                <a:effectLst>
                  <a:outerShdw blurRad="38100" dist="38100" dir="2700000" algn="tl">
                    <a:srgbClr val="C0C0C0"/>
                  </a:outerShdw>
                </a:effectLst>
                <a:latin typeface="Arial" charset="0"/>
                <a:cs typeface="Arial" charset="0"/>
              </a:rPr>
              <a:t>STEP 1</a:t>
            </a:r>
            <a:r>
              <a:rPr lang="en-GB" sz="1600" dirty="0">
                <a:solidFill>
                  <a:srgbClr val="000000"/>
                </a:solidFill>
                <a:effectLst>
                  <a:outerShdw blurRad="38100" dist="38100" dir="2700000" algn="tl">
                    <a:srgbClr val="C0C0C0"/>
                  </a:outerShdw>
                </a:effectLst>
                <a:latin typeface="Arial" charset="0"/>
                <a:cs typeface="Arial" charset="0"/>
              </a:rPr>
              <a:t> | STEP 2 | STEP 3 | STEP 4 | STEP 5 | STEP 6 | STEP 7 | STEP 8 | STEP 9</a:t>
            </a:r>
          </a:p>
        </p:txBody>
      </p:sp>
    </p:spTree>
    <p:extLst>
      <p:ext uri="{BB962C8B-B14F-4D97-AF65-F5344CB8AC3E}">
        <p14:creationId xmlns:p14="http://schemas.microsoft.com/office/powerpoint/2010/main" val="1256715876"/>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p:cNvSpPr>
            <a:spLocks noGrp="1" noChangeArrowheads="1"/>
          </p:cNvSpPr>
          <p:nvPr>
            <p:ph type="title"/>
          </p:nvPr>
        </p:nvSpPr>
        <p:spPr/>
        <p:txBody>
          <a:bodyPr/>
          <a:lstStyle/>
          <a:p>
            <a:r>
              <a:rPr lang="en-GB" altLang="en-US" dirty="0" smtClean="0"/>
              <a:t>Step 1: Agree on Definitions</a:t>
            </a:r>
          </a:p>
        </p:txBody>
      </p:sp>
      <p:sp>
        <p:nvSpPr>
          <p:cNvPr id="12291" name="Rectangle 2"/>
          <p:cNvSpPr>
            <a:spLocks noGrp="1" noChangeArrowheads="1"/>
          </p:cNvSpPr>
          <p:nvPr>
            <p:ph idx="1"/>
          </p:nvPr>
        </p:nvSpPr>
        <p:spPr/>
        <p:txBody>
          <a:bodyPr/>
          <a:lstStyle/>
          <a:p>
            <a:r>
              <a:rPr lang="en-GB" altLang="en-US" dirty="0" smtClean="0"/>
              <a:t>Stakeholder responsibilities</a:t>
            </a:r>
          </a:p>
          <a:p>
            <a:pPr lvl="1"/>
            <a:r>
              <a:rPr lang="en-GB" altLang="en-US" dirty="0" smtClean="0"/>
              <a:t>Select a definition or create a new one for each term</a:t>
            </a:r>
          </a:p>
          <a:p>
            <a:pPr lvl="1"/>
            <a:r>
              <a:rPr lang="en-GB" altLang="en-US" dirty="0" smtClean="0"/>
              <a:t>Present results to the engineering team in a timely manner</a:t>
            </a:r>
          </a:p>
        </p:txBody>
      </p:sp>
      <p:sp>
        <p:nvSpPr>
          <p:cNvPr id="11267" name="Text Box 3"/>
          <p:cNvSpPr txBox="1">
            <a:spLocks noChangeArrowheads="1"/>
          </p:cNvSpPr>
          <p:nvPr/>
        </p:nvSpPr>
        <p:spPr bwMode="auto">
          <a:xfrm>
            <a:off x="301625" y="6186488"/>
            <a:ext cx="8458200" cy="319087"/>
          </a:xfrm>
          <a:prstGeom prst="rect">
            <a:avLst/>
          </a:prstGeom>
          <a:noFill/>
          <a:ln w="9525">
            <a:noFill/>
            <a:round/>
            <a:headEnd/>
            <a:tailEnd/>
          </a:ln>
          <a:effectLst/>
        </p:spPr>
        <p:txBody>
          <a:bodyPr lIns="90000" tIns="45000" rIns="90000" bIns="45000"/>
          <a:lstStyle/>
          <a:p>
            <a:pPr algn="ctr" defTabSz="457200">
              <a:lnSpc>
                <a:spcPct val="81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b="1" dirty="0">
                <a:solidFill>
                  <a:srgbClr val="000000"/>
                </a:solidFill>
                <a:effectLst>
                  <a:outerShdw blurRad="38100" dist="38100" dir="2700000" algn="tl">
                    <a:srgbClr val="C0C0C0"/>
                  </a:outerShdw>
                </a:effectLst>
                <a:latin typeface="Arial" charset="0"/>
                <a:cs typeface="Arial" charset="0"/>
              </a:rPr>
              <a:t>STEP 1</a:t>
            </a:r>
            <a:r>
              <a:rPr lang="en-GB" sz="1600" dirty="0">
                <a:solidFill>
                  <a:srgbClr val="000000"/>
                </a:solidFill>
                <a:effectLst>
                  <a:outerShdw blurRad="38100" dist="38100" dir="2700000" algn="tl">
                    <a:srgbClr val="C0C0C0"/>
                  </a:outerShdw>
                </a:effectLst>
                <a:latin typeface="Arial" charset="0"/>
                <a:cs typeface="Arial" charset="0"/>
              </a:rPr>
              <a:t> | STEP 2 | STEP 3 | STEP 4 | STEP 5 | STEP 6 | STEP 7 | STEP 8 | STEP 9</a:t>
            </a:r>
          </a:p>
        </p:txBody>
      </p:sp>
    </p:spTree>
    <p:extLst>
      <p:ext uri="{BB962C8B-B14F-4D97-AF65-F5344CB8AC3E}">
        <p14:creationId xmlns:p14="http://schemas.microsoft.com/office/powerpoint/2010/main" val="2424750005"/>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noGrp="1" noChangeArrowheads="1"/>
          </p:cNvSpPr>
          <p:nvPr>
            <p:ph type="title"/>
          </p:nvPr>
        </p:nvSpPr>
        <p:spPr/>
        <p:txBody>
          <a:bodyPr/>
          <a:lstStyle/>
          <a:p>
            <a:r>
              <a:rPr lang="en-GB" altLang="en-US" dirty="0" smtClean="0"/>
              <a:t>Step 1: Agree on Definitions</a:t>
            </a:r>
          </a:p>
        </p:txBody>
      </p:sp>
      <p:sp>
        <p:nvSpPr>
          <p:cNvPr id="13315" name="Rectangle 2"/>
          <p:cNvSpPr>
            <a:spLocks noGrp="1" noChangeArrowheads="1"/>
          </p:cNvSpPr>
          <p:nvPr>
            <p:ph idx="1"/>
          </p:nvPr>
        </p:nvSpPr>
        <p:spPr/>
        <p:txBody>
          <a:bodyPr/>
          <a:lstStyle/>
          <a:p>
            <a:r>
              <a:rPr lang="en-GB" altLang="en-US" dirty="0" smtClean="0"/>
              <a:t>Joint responsibilities</a:t>
            </a:r>
          </a:p>
          <a:p>
            <a:pPr lvl="1"/>
            <a:r>
              <a:rPr lang="en-GB" altLang="en-US" dirty="0" smtClean="0"/>
              <a:t>Agree on definitions</a:t>
            </a:r>
          </a:p>
          <a:p>
            <a:pPr lvl="1"/>
            <a:endParaRPr lang="en-GB" altLang="en-US" dirty="0" smtClean="0"/>
          </a:p>
        </p:txBody>
      </p:sp>
      <p:sp>
        <p:nvSpPr>
          <p:cNvPr id="12291" name="Text Box 3"/>
          <p:cNvSpPr txBox="1">
            <a:spLocks noChangeArrowheads="1"/>
          </p:cNvSpPr>
          <p:nvPr/>
        </p:nvSpPr>
        <p:spPr bwMode="auto">
          <a:xfrm>
            <a:off x="301625" y="6186488"/>
            <a:ext cx="8458200" cy="319087"/>
          </a:xfrm>
          <a:prstGeom prst="rect">
            <a:avLst/>
          </a:prstGeom>
          <a:noFill/>
          <a:ln w="9525">
            <a:noFill/>
            <a:round/>
            <a:headEnd/>
            <a:tailEnd/>
          </a:ln>
          <a:effectLst/>
        </p:spPr>
        <p:txBody>
          <a:bodyPr lIns="90000" tIns="45000" rIns="90000" bIns="45000"/>
          <a:lstStyle/>
          <a:p>
            <a:pPr algn="ctr" defTabSz="457200">
              <a:lnSpc>
                <a:spcPct val="81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b="1" dirty="0">
                <a:solidFill>
                  <a:srgbClr val="000000"/>
                </a:solidFill>
                <a:effectLst>
                  <a:outerShdw blurRad="38100" dist="38100" dir="2700000" algn="tl">
                    <a:srgbClr val="C0C0C0"/>
                  </a:outerShdw>
                </a:effectLst>
                <a:latin typeface="Arial" charset="0"/>
                <a:cs typeface="Arial" charset="0"/>
              </a:rPr>
              <a:t>STEP 1</a:t>
            </a:r>
            <a:r>
              <a:rPr lang="en-GB" sz="1600" dirty="0">
                <a:solidFill>
                  <a:srgbClr val="000000"/>
                </a:solidFill>
                <a:effectLst>
                  <a:outerShdw blurRad="38100" dist="38100" dir="2700000" algn="tl">
                    <a:srgbClr val="C0C0C0"/>
                  </a:outerShdw>
                </a:effectLst>
                <a:latin typeface="Arial" charset="0"/>
                <a:cs typeface="Arial" charset="0"/>
              </a:rPr>
              <a:t> | STEP 2 | STEP 3 | STEP 4 | STEP 5 | STEP 6 | STEP 7 | STEP 8 | STEP 9</a:t>
            </a:r>
          </a:p>
        </p:txBody>
      </p:sp>
    </p:spTree>
    <p:extLst>
      <p:ext uri="{BB962C8B-B14F-4D97-AF65-F5344CB8AC3E}">
        <p14:creationId xmlns:p14="http://schemas.microsoft.com/office/powerpoint/2010/main" val="605337321"/>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p:cNvSpPr>
            <a:spLocks noGrp="1" noChangeArrowheads="1"/>
          </p:cNvSpPr>
          <p:nvPr>
            <p:ph type="title"/>
          </p:nvPr>
        </p:nvSpPr>
        <p:spPr/>
        <p:txBody>
          <a:bodyPr/>
          <a:lstStyle/>
          <a:p>
            <a:r>
              <a:rPr lang="en-GB" altLang="en-US" dirty="0" smtClean="0"/>
              <a:t>Step 1: Agree on Definitions</a:t>
            </a:r>
          </a:p>
        </p:txBody>
      </p:sp>
      <p:sp>
        <p:nvSpPr>
          <p:cNvPr id="14339" name="Rectangle 2"/>
          <p:cNvSpPr>
            <a:spLocks noGrp="1" noChangeArrowheads="1"/>
          </p:cNvSpPr>
          <p:nvPr>
            <p:ph idx="1"/>
          </p:nvPr>
        </p:nvSpPr>
        <p:spPr/>
        <p:txBody>
          <a:bodyPr/>
          <a:lstStyle/>
          <a:p>
            <a:r>
              <a:rPr lang="en-GB" altLang="en-US" dirty="0" smtClean="0"/>
              <a:t>Exit criteria</a:t>
            </a:r>
          </a:p>
          <a:p>
            <a:pPr lvl="1"/>
            <a:r>
              <a:rPr lang="en-GB" altLang="en-US" dirty="0" smtClean="0"/>
              <a:t>Establish a well-documented, agreed-upon set of definitions.</a:t>
            </a:r>
          </a:p>
          <a:p>
            <a:pPr lvl="1"/>
            <a:r>
              <a:rPr lang="en-GB" altLang="en-US" dirty="0" smtClean="0"/>
              <a:t>Establish a reference document or online database that will be used as a reference throughout the rest of the process.</a:t>
            </a:r>
          </a:p>
        </p:txBody>
      </p:sp>
      <p:sp>
        <p:nvSpPr>
          <p:cNvPr id="13315" name="Text Box 3"/>
          <p:cNvSpPr txBox="1">
            <a:spLocks noChangeArrowheads="1"/>
          </p:cNvSpPr>
          <p:nvPr/>
        </p:nvSpPr>
        <p:spPr bwMode="auto">
          <a:xfrm>
            <a:off x="301625" y="6186488"/>
            <a:ext cx="8458200" cy="319087"/>
          </a:xfrm>
          <a:prstGeom prst="rect">
            <a:avLst/>
          </a:prstGeom>
          <a:noFill/>
          <a:ln w="9525">
            <a:noFill/>
            <a:round/>
            <a:headEnd/>
            <a:tailEnd/>
          </a:ln>
          <a:effectLst/>
        </p:spPr>
        <p:txBody>
          <a:bodyPr lIns="90000" tIns="45000" rIns="90000" bIns="45000"/>
          <a:lstStyle/>
          <a:p>
            <a:pPr algn="ctr" defTabSz="457200">
              <a:lnSpc>
                <a:spcPct val="81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b="1" dirty="0">
                <a:solidFill>
                  <a:srgbClr val="000000"/>
                </a:solidFill>
                <a:effectLst>
                  <a:outerShdw blurRad="38100" dist="38100" dir="2700000" algn="tl">
                    <a:srgbClr val="C0C0C0"/>
                  </a:outerShdw>
                </a:effectLst>
                <a:latin typeface="Arial" charset="0"/>
                <a:cs typeface="Arial" charset="0"/>
              </a:rPr>
              <a:t>STEP 1</a:t>
            </a:r>
            <a:r>
              <a:rPr lang="en-GB" sz="1600" dirty="0">
                <a:solidFill>
                  <a:srgbClr val="000000"/>
                </a:solidFill>
                <a:effectLst>
                  <a:outerShdw blurRad="38100" dist="38100" dir="2700000" algn="tl">
                    <a:srgbClr val="C0C0C0"/>
                  </a:outerShdw>
                </a:effectLst>
                <a:latin typeface="Arial" charset="0"/>
                <a:cs typeface="Arial" charset="0"/>
              </a:rPr>
              <a:t> | STEP 2 | STEP 3 | STEP 4 | STEP 5 | STEP 6 | STEP 7 | STEP 8 | STEP 9</a:t>
            </a:r>
          </a:p>
        </p:txBody>
      </p:sp>
    </p:spTree>
    <p:extLst>
      <p:ext uri="{BB962C8B-B14F-4D97-AF65-F5344CB8AC3E}">
        <p14:creationId xmlns:p14="http://schemas.microsoft.com/office/powerpoint/2010/main" val="571327662"/>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
          <p:cNvSpPr>
            <a:spLocks noGrp="1" noChangeArrowheads="1"/>
          </p:cNvSpPr>
          <p:nvPr>
            <p:ph type="title"/>
          </p:nvPr>
        </p:nvSpPr>
        <p:spPr/>
        <p:txBody>
          <a:bodyPr/>
          <a:lstStyle/>
          <a:p>
            <a:r>
              <a:rPr lang="en-GB" altLang="en-US" dirty="0" smtClean="0"/>
              <a:t>Step 1 – Exercise (15 Minutes)</a:t>
            </a:r>
          </a:p>
        </p:txBody>
      </p:sp>
      <p:sp>
        <p:nvSpPr>
          <p:cNvPr id="6" name="Content Placeholder 5"/>
          <p:cNvSpPr>
            <a:spLocks noGrp="1"/>
          </p:cNvSpPr>
          <p:nvPr>
            <p:ph idx="1"/>
          </p:nvPr>
        </p:nvSpPr>
        <p:spPr/>
        <p:txBody>
          <a:bodyPr/>
          <a:lstStyle/>
          <a:p>
            <a:r>
              <a:rPr lang="en-GB" dirty="0" smtClean="0"/>
              <a:t>Task: Agree on Definitions</a:t>
            </a:r>
          </a:p>
          <a:p>
            <a:pPr lvl="1"/>
            <a:r>
              <a:rPr lang="en-GB" dirty="0" smtClean="0"/>
              <a:t>Exit Criteria:</a:t>
            </a:r>
          </a:p>
          <a:p>
            <a:pPr lvl="2"/>
            <a:r>
              <a:rPr lang="en-GB" dirty="0" smtClean="0"/>
              <a:t> Both teams should agree on and record the same definition</a:t>
            </a:r>
          </a:p>
          <a:p>
            <a:pPr marL="457200" lvl="2" indent="0">
              <a:buNone/>
            </a:pPr>
            <a:r>
              <a:rPr lang="en-GB" i="1" dirty="0" smtClean="0"/>
              <a:t>Both teams should read and follow the instructions given in your respective documents for more detailed information.</a:t>
            </a:r>
            <a:endParaRPr lang="en-GB" dirty="0" smtClean="0"/>
          </a:p>
        </p:txBody>
      </p:sp>
      <p:sp>
        <p:nvSpPr>
          <p:cNvPr id="13315" name="Text Box 3"/>
          <p:cNvSpPr txBox="1">
            <a:spLocks noChangeArrowheads="1"/>
          </p:cNvSpPr>
          <p:nvPr/>
        </p:nvSpPr>
        <p:spPr bwMode="auto">
          <a:xfrm>
            <a:off x="301625" y="6186488"/>
            <a:ext cx="8458200" cy="319087"/>
          </a:xfrm>
          <a:prstGeom prst="rect">
            <a:avLst/>
          </a:prstGeom>
          <a:noFill/>
          <a:ln w="9525">
            <a:noFill/>
            <a:round/>
            <a:headEnd/>
            <a:tailEnd/>
          </a:ln>
          <a:effectLst/>
        </p:spPr>
        <p:txBody>
          <a:bodyPr lIns="90000" tIns="45000" rIns="90000" bIns="45000"/>
          <a:lstStyle/>
          <a:p>
            <a:pPr algn="ctr" defTabSz="457200">
              <a:lnSpc>
                <a:spcPct val="81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b="1" dirty="0">
                <a:solidFill>
                  <a:srgbClr val="000000"/>
                </a:solidFill>
                <a:effectLst>
                  <a:outerShdw blurRad="38100" dist="38100" dir="2700000" algn="tl">
                    <a:srgbClr val="C0C0C0"/>
                  </a:outerShdw>
                </a:effectLst>
                <a:latin typeface="Arial" charset="0"/>
                <a:cs typeface="Arial" charset="0"/>
              </a:rPr>
              <a:t>STEP 1</a:t>
            </a:r>
            <a:r>
              <a:rPr lang="en-GB" sz="1600" dirty="0">
                <a:solidFill>
                  <a:srgbClr val="000000"/>
                </a:solidFill>
                <a:effectLst>
                  <a:outerShdw blurRad="38100" dist="38100" dir="2700000" algn="tl">
                    <a:srgbClr val="C0C0C0"/>
                  </a:outerShdw>
                </a:effectLst>
                <a:latin typeface="Arial" charset="0"/>
                <a:cs typeface="Arial" charset="0"/>
              </a:rPr>
              <a:t> | STEP 2 | STEP 3 | STEP 4 | STEP 5 | STEP 6 | STEP 7 | STEP 8 | STEP 9</a:t>
            </a:r>
          </a:p>
        </p:txBody>
      </p:sp>
    </p:spTree>
    <p:extLst>
      <p:ext uri="{BB962C8B-B14F-4D97-AF65-F5344CB8AC3E}">
        <p14:creationId xmlns:p14="http://schemas.microsoft.com/office/powerpoint/2010/main" val="3653177675"/>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
          <p:cNvSpPr>
            <a:spLocks noGrp="1" noChangeArrowheads="1"/>
          </p:cNvSpPr>
          <p:nvPr>
            <p:ph type="title"/>
          </p:nvPr>
        </p:nvSpPr>
        <p:spPr/>
        <p:txBody>
          <a:bodyPr/>
          <a:lstStyle/>
          <a:p>
            <a:r>
              <a:rPr lang="en-GB" altLang="en-US" dirty="0" smtClean="0"/>
              <a:t>Step 1 – Report on Exercise (15 Minutes)</a:t>
            </a:r>
          </a:p>
        </p:txBody>
      </p:sp>
      <p:sp>
        <p:nvSpPr>
          <p:cNvPr id="13315" name="Text Box 3"/>
          <p:cNvSpPr txBox="1">
            <a:spLocks noChangeArrowheads="1"/>
          </p:cNvSpPr>
          <p:nvPr/>
        </p:nvSpPr>
        <p:spPr bwMode="auto">
          <a:xfrm>
            <a:off x="301625" y="6186488"/>
            <a:ext cx="8458200" cy="319087"/>
          </a:xfrm>
          <a:prstGeom prst="rect">
            <a:avLst/>
          </a:prstGeom>
          <a:noFill/>
          <a:ln w="9525">
            <a:noFill/>
            <a:round/>
            <a:headEnd/>
            <a:tailEnd/>
          </a:ln>
          <a:effectLst/>
        </p:spPr>
        <p:txBody>
          <a:bodyPr lIns="90000" tIns="45000" rIns="90000" bIns="45000"/>
          <a:lstStyle/>
          <a:p>
            <a:pPr algn="ctr" defTabSz="457200">
              <a:lnSpc>
                <a:spcPct val="81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b="1" dirty="0">
                <a:solidFill>
                  <a:srgbClr val="000000"/>
                </a:solidFill>
                <a:effectLst>
                  <a:outerShdw blurRad="38100" dist="38100" dir="2700000" algn="tl">
                    <a:srgbClr val="C0C0C0"/>
                  </a:outerShdw>
                </a:effectLst>
                <a:latin typeface="Arial" charset="0"/>
                <a:cs typeface="Arial" charset="0"/>
              </a:rPr>
              <a:t>STEP 1</a:t>
            </a:r>
            <a:r>
              <a:rPr lang="en-GB" sz="1600" dirty="0">
                <a:solidFill>
                  <a:srgbClr val="000000"/>
                </a:solidFill>
                <a:effectLst>
                  <a:outerShdw blurRad="38100" dist="38100" dir="2700000" algn="tl">
                    <a:srgbClr val="C0C0C0"/>
                  </a:outerShdw>
                </a:effectLst>
                <a:latin typeface="Arial" charset="0"/>
                <a:cs typeface="Arial" charset="0"/>
              </a:rPr>
              <a:t> | STEP 2 | STEP 3 | STEP 4 | STEP 5 | STEP 6 | STEP 7 | STEP 8 | STEP 9</a:t>
            </a:r>
          </a:p>
        </p:txBody>
      </p:sp>
    </p:spTree>
    <p:extLst>
      <p:ext uri="{BB962C8B-B14F-4D97-AF65-F5344CB8AC3E}">
        <p14:creationId xmlns:p14="http://schemas.microsoft.com/office/powerpoint/2010/main" val="1926765528"/>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4"/>
          <p:cNvSpPr>
            <a:spLocks noGrp="1" noChangeArrowheads="1"/>
          </p:cNvSpPr>
          <p:nvPr>
            <p:ph type="title"/>
          </p:nvPr>
        </p:nvSpPr>
        <p:spPr/>
        <p:txBody>
          <a:bodyPr/>
          <a:lstStyle/>
          <a:p>
            <a:r>
              <a:rPr lang="en-GB" dirty="0" smtClean="0"/>
              <a:t>Outline</a:t>
            </a:r>
            <a:endParaRPr lang="en-US" dirty="0" smtClean="0"/>
          </a:p>
        </p:txBody>
      </p:sp>
      <p:sp>
        <p:nvSpPr>
          <p:cNvPr id="4099" name="Rectangle 25"/>
          <p:cNvSpPr>
            <a:spLocks noGrp="1" noChangeArrowheads="1"/>
          </p:cNvSpPr>
          <p:nvPr>
            <p:ph idx="1"/>
          </p:nvPr>
        </p:nvSpPr>
        <p:spPr/>
        <p:txBody>
          <a:bodyPr/>
          <a:lstStyle/>
          <a:p>
            <a:r>
              <a:rPr lang="en-US" dirty="0" smtClean="0"/>
              <a:t>I. Requirements Engineering</a:t>
            </a:r>
          </a:p>
          <a:p>
            <a:r>
              <a:rPr lang="en-US" dirty="0" smtClean="0"/>
              <a:t>II. Introduction to SQUARE</a:t>
            </a:r>
          </a:p>
          <a:p>
            <a:r>
              <a:rPr lang="en-US" dirty="0" smtClean="0"/>
              <a:t>III. SQUARE Steps 1 and 2</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ltLang="en-US" dirty="0" smtClean="0"/>
              <a:t>SQUARE Step 2</a:t>
            </a:r>
            <a:endParaRPr lang="en-US" dirty="0"/>
          </a:p>
        </p:txBody>
      </p:sp>
    </p:spTree>
    <p:extLst>
      <p:ext uri="{BB962C8B-B14F-4D97-AF65-F5344CB8AC3E}">
        <p14:creationId xmlns:p14="http://schemas.microsoft.com/office/powerpoint/2010/main" val="2162031290"/>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
          <p:cNvSpPr>
            <a:spLocks noGrp="1" noChangeArrowheads="1"/>
          </p:cNvSpPr>
          <p:nvPr>
            <p:ph type="title"/>
          </p:nvPr>
        </p:nvSpPr>
        <p:spPr/>
        <p:txBody>
          <a:bodyPr/>
          <a:lstStyle/>
          <a:p>
            <a:r>
              <a:rPr lang="en-GB" altLang="en-US" dirty="0" smtClean="0"/>
              <a:t>Step 2: Identify Security Goals</a:t>
            </a:r>
          </a:p>
        </p:txBody>
      </p:sp>
      <p:sp>
        <p:nvSpPr>
          <p:cNvPr id="3" name="Content Placeholder 2"/>
          <p:cNvSpPr>
            <a:spLocks noGrp="1"/>
          </p:cNvSpPr>
          <p:nvPr>
            <p:ph idx="1"/>
          </p:nvPr>
        </p:nvSpPr>
        <p:spPr/>
        <p:txBody>
          <a:bodyPr/>
          <a:lstStyle/>
          <a:p>
            <a:r>
              <a:rPr lang="en-GB" altLang="en-US" dirty="0" smtClean="0"/>
              <a:t>Stakeholders must formally agree on a set of prioritized security goals for the project.</a:t>
            </a:r>
          </a:p>
          <a:p>
            <a:pPr lvl="1"/>
            <a:r>
              <a:rPr lang="en-GB" altLang="en-US" dirty="0" smtClean="0"/>
              <a:t>A single business goal must be identified.</a:t>
            </a:r>
          </a:p>
          <a:p>
            <a:pPr lvl="1"/>
            <a:r>
              <a:rPr lang="en-GB" altLang="en-US" dirty="0" smtClean="0"/>
              <a:t>Approximately five or six security goals must be agreed upon.</a:t>
            </a:r>
          </a:p>
          <a:p>
            <a:pPr lvl="1"/>
            <a:r>
              <a:rPr lang="en-GB" altLang="en-US" dirty="0" smtClean="0"/>
              <a:t>Goals must be prioritized.</a:t>
            </a:r>
          </a:p>
          <a:p>
            <a:pPr lvl="1"/>
            <a:r>
              <a:rPr lang="en-GB" altLang="en-US" dirty="0" smtClean="0"/>
              <a:t>Requirements engineering team must ensure that goals are agreed upon, rather than requirements or recommendations.</a:t>
            </a:r>
          </a:p>
          <a:p>
            <a:pPr lvl="1"/>
            <a:endParaRPr lang="en-GB" altLang="en-US" dirty="0" smtClean="0"/>
          </a:p>
          <a:p>
            <a:endParaRPr lang="en-US" dirty="0"/>
          </a:p>
        </p:txBody>
      </p:sp>
      <p:sp>
        <p:nvSpPr>
          <p:cNvPr id="14339" name="Text Box 3"/>
          <p:cNvSpPr txBox="1">
            <a:spLocks noChangeArrowheads="1"/>
          </p:cNvSpPr>
          <p:nvPr/>
        </p:nvSpPr>
        <p:spPr bwMode="auto">
          <a:xfrm>
            <a:off x="301625" y="6186488"/>
            <a:ext cx="8458200" cy="333375"/>
          </a:xfrm>
          <a:prstGeom prst="rect">
            <a:avLst/>
          </a:prstGeom>
          <a:noFill/>
          <a:ln w="9525">
            <a:noFill/>
            <a:round/>
            <a:headEnd/>
            <a:tailEnd/>
          </a:ln>
          <a:effectLst/>
        </p:spPr>
        <p:txBody>
          <a:bodyPr lIns="90000" tIns="45000" rIns="90000" bIns="45000"/>
          <a:lstStyle/>
          <a:p>
            <a:pPr algn="ctr" defTabSz="457200">
              <a:lnSpc>
                <a:spcPct val="81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dirty="0">
                <a:solidFill>
                  <a:srgbClr val="000000"/>
                </a:solidFill>
                <a:effectLst>
                  <a:outerShdw blurRad="38100" dist="38100" dir="2700000" algn="tl">
                    <a:srgbClr val="C0C0C0"/>
                  </a:outerShdw>
                </a:effectLst>
                <a:latin typeface="Arial" charset="0"/>
                <a:cs typeface="Arial" charset="0"/>
              </a:rPr>
              <a:t>STEP 1 | </a:t>
            </a:r>
            <a:r>
              <a:rPr lang="en-GB" sz="1600" b="1" dirty="0">
                <a:solidFill>
                  <a:srgbClr val="000000"/>
                </a:solidFill>
                <a:effectLst>
                  <a:outerShdw blurRad="38100" dist="38100" dir="2700000" algn="tl">
                    <a:srgbClr val="C0C0C0"/>
                  </a:outerShdw>
                </a:effectLst>
                <a:latin typeface="Arial" charset="0"/>
                <a:cs typeface="Arial" charset="0"/>
              </a:rPr>
              <a:t>STEP 2</a:t>
            </a:r>
            <a:r>
              <a:rPr lang="en-GB" sz="1600" dirty="0">
                <a:solidFill>
                  <a:srgbClr val="000000"/>
                </a:solidFill>
                <a:effectLst>
                  <a:outerShdw blurRad="38100" dist="38100" dir="2700000" algn="tl">
                    <a:srgbClr val="C0C0C0"/>
                  </a:outerShdw>
                </a:effectLst>
                <a:latin typeface="Arial" charset="0"/>
                <a:cs typeface="Arial" charset="0"/>
              </a:rPr>
              <a:t> | STEP 3 | STEP 4 | STEP 5 | STEP 6 | STEP 7 | STEP 8 | STEP 9</a:t>
            </a:r>
          </a:p>
        </p:txBody>
      </p:sp>
    </p:spTree>
    <p:extLst>
      <p:ext uri="{BB962C8B-B14F-4D97-AF65-F5344CB8AC3E}">
        <p14:creationId xmlns:p14="http://schemas.microsoft.com/office/powerpoint/2010/main" val="1924880397"/>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p:cNvSpPr>
            <a:spLocks noGrp="1" noChangeArrowheads="1"/>
          </p:cNvSpPr>
          <p:nvPr>
            <p:ph type="title"/>
          </p:nvPr>
        </p:nvSpPr>
        <p:spPr/>
        <p:txBody>
          <a:bodyPr/>
          <a:lstStyle/>
          <a:p>
            <a:r>
              <a:rPr lang="en-GB" altLang="en-US" dirty="0" smtClean="0"/>
              <a:t>Step 2: Identify Security Goals</a:t>
            </a:r>
          </a:p>
        </p:txBody>
      </p:sp>
      <p:sp>
        <p:nvSpPr>
          <p:cNvPr id="19459" name="Rectangle 2"/>
          <p:cNvSpPr>
            <a:spLocks noGrp="1" noChangeArrowheads="1"/>
          </p:cNvSpPr>
          <p:nvPr>
            <p:ph idx="1"/>
          </p:nvPr>
        </p:nvSpPr>
        <p:spPr/>
        <p:txBody>
          <a:bodyPr/>
          <a:lstStyle/>
          <a:p>
            <a:r>
              <a:rPr lang="en-GB" altLang="en-US" dirty="0" smtClean="0"/>
              <a:t>A single business goal and several security goals must be identified.</a:t>
            </a:r>
          </a:p>
          <a:p>
            <a:pPr lvl="1"/>
            <a:r>
              <a:rPr lang="en-GB" altLang="en-US" dirty="0" smtClean="0"/>
              <a:t>“The system allows the client to make informed decisions based on which assets are available.” (Business Goal)</a:t>
            </a:r>
          </a:p>
          <a:p>
            <a:pPr lvl="1"/>
            <a:r>
              <a:rPr lang="en-GB" altLang="en-US" dirty="0" smtClean="0"/>
              <a:t>“The confidentiality, accuracy, and integrity of the system’s data shall be maintained.” (Security Goal)</a:t>
            </a:r>
          </a:p>
          <a:p>
            <a:r>
              <a:rPr lang="en-GB" altLang="en-US" dirty="0" smtClean="0"/>
              <a:t>Balance goals of various stakeholders against each other.</a:t>
            </a:r>
          </a:p>
          <a:p>
            <a:pPr lvl="1"/>
            <a:r>
              <a:rPr lang="en-GB" altLang="en-US" dirty="0" smtClean="0"/>
              <a:t>Conflicting departments</a:t>
            </a:r>
          </a:p>
          <a:p>
            <a:pPr lvl="1"/>
            <a:r>
              <a:rPr lang="en-GB" altLang="en-US" dirty="0" smtClean="0"/>
              <a:t>Conflicting security goals</a:t>
            </a:r>
          </a:p>
        </p:txBody>
      </p:sp>
      <p:sp>
        <p:nvSpPr>
          <p:cNvPr id="15363" name="Text Box 3"/>
          <p:cNvSpPr txBox="1">
            <a:spLocks noChangeArrowheads="1"/>
          </p:cNvSpPr>
          <p:nvPr/>
        </p:nvSpPr>
        <p:spPr bwMode="auto">
          <a:xfrm>
            <a:off x="301625" y="6186488"/>
            <a:ext cx="8458200" cy="333375"/>
          </a:xfrm>
          <a:prstGeom prst="rect">
            <a:avLst/>
          </a:prstGeom>
          <a:noFill/>
          <a:ln w="9525">
            <a:noFill/>
            <a:round/>
            <a:headEnd/>
            <a:tailEnd/>
          </a:ln>
          <a:effectLst/>
        </p:spPr>
        <p:txBody>
          <a:bodyPr lIns="90000" tIns="45000" rIns="90000" bIns="45000"/>
          <a:lstStyle/>
          <a:p>
            <a:pPr algn="ctr" defTabSz="457200">
              <a:lnSpc>
                <a:spcPct val="81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dirty="0">
                <a:solidFill>
                  <a:srgbClr val="000000"/>
                </a:solidFill>
                <a:effectLst>
                  <a:outerShdw blurRad="38100" dist="38100" dir="2700000" algn="tl">
                    <a:srgbClr val="C0C0C0"/>
                  </a:outerShdw>
                </a:effectLst>
                <a:latin typeface="Arial" charset="0"/>
                <a:cs typeface="Arial" charset="0"/>
              </a:rPr>
              <a:t>STEP 1 | </a:t>
            </a:r>
            <a:r>
              <a:rPr lang="en-GB" sz="1600" b="1" dirty="0">
                <a:solidFill>
                  <a:srgbClr val="000000"/>
                </a:solidFill>
                <a:effectLst>
                  <a:outerShdw blurRad="38100" dist="38100" dir="2700000" algn="tl">
                    <a:srgbClr val="C0C0C0"/>
                  </a:outerShdw>
                </a:effectLst>
                <a:latin typeface="Arial" charset="0"/>
                <a:cs typeface="Arial" charset="0"/>
              </a:rPr>
              <a:t>STEP 2</a:t>
            </a:r>
            <a:r>
              <a:rPr lang="en-GB" sz="1600" dirty="0">
                <a:solidFill>
                  <a:srgbClr val="000000"/>
                </a:solidFill>
                <a:effectLst>
                  <a:outerShdw blurRad="38100" dist="38100" dir="2700000" algn="tl">
                    <a:srgbClr val="C0C0C0"/>
                  </a:outerShdw>
                </a:effectLst>
                <a:latin typeface="Arial" charset="0"/>
                <a:cs typeface="Arial" charset="0"/>
              </a:rPr>
              <a:t> | STEP 3 | STEP 4 | STEP 5 | STEP 6 | STEP 7 | STEP 8 | STEP 9</a:t>
            </a:r>
          </a:p>
        </p:txBody>
      </p:sp>
    </p:spTree>
    <p:extLst>
      <p:ext uri="{BB962C8B-B14F-4D97-AF65-F5344CB8AC3E}">
        <p14:creationId xmlns:p14="http://schemas.microsoft.com/office/powerpoint/2010/main" val="2803877516"/>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
          <p:cNvSpPr>
            <a:spLocks noGrp="1" noChangeArrowheads="1"/>
          </p:cNvSpPr>
          <p:nvPr>
            <p:ph type="title"/>
          </p:nvPr>
        </p:nvSpPr>
        <p:spPr/>
        <p:txBody>
          <a:bodyPr/>
          <a:lstStyle/>
          <a:p>
            <a:r>
              <a:rPr lang="en-GB" altLang="en-US" dirty="0" smtClean="0"/>
              <a:t>Step 2: Identify Security Goals</a:t>
            </a:r>
          </a:p>
        </p:txBody>
      </p:sp>
      <p:sp>
        <p:nvSpPr>
          <p:cNvPr id="20483" name="Rectangle 2"/>
          <p:cNvSpPr>
            <a:spLocks noGrp="1" noChangeArrowheads="1"/>
          </p:cNvSpPr>
          <p:nvPr>
            <p:ph idx="1"/>
          </p:nvPr>
        </p:nvSpPr>
        <p:spPr/>
        <p:txBody>
          <a:bodyPr/>
          <a:lstStyle/>
          <a:p>
            <a:r>
              <a:rPr lang="en-GB" altLang="en-US" dirty="0" smtClean="0"/>
              <a:t>On an average, stakeholders should identify six security goals.</a:t>
            </a:r>
          </a:p>
          <a:p>
            <a:pPr lvl="1"/>
            <a:r>
              <a:rPr lang="en-GB" altLang="en-US" dirty="0" smtClean="0"/>
              <a:t>Number of goals depends on scale of the project</a:t>
            </a:r>
          </a:p>
          <a:p>
            <a:pPr lvl="1"/>
            <a:r>
              <a:rPr lang="en-GB" altLang="en-US" dirty="0" smtClean="0"/>
              <a:t>Goals may initially be contradictory</a:t>
            </a:r>
          </a:p>
          <a:p>
            <a:pPr lvl="2"/>
            <a:r>
              <a:rPr lang="en-GB" altLang="en-US" dirty="0" smtClean="0"/>
              <a:t>Different stakeholders in the organization will have different priorities</a:t>
            </a:r>
          </a:p>
          <a:p>
            <a:pPr lvl="2"/>
            <a:r>
              <a:rPr lang="en-GB" altLang="en-US" dirty="0" smtClean="0"/>
              <a:t>Goal of process is to consolidate and resolve priorities</a:t>
            </a:r>
          </a:p>
        </p:txBody>
      </p:sp>
      <p:sp>
        <p:nvSpPr>
          <p:cNvPr id="16387" name="Text Box 3"/>
          <p:cNvSpPr txBox="1">
            <a:spLocks noChangeArrowheads="1"/>
          </p:cNvSpPr>
          <p:nvPr/>
        </p:nvSpPr>
        <p:spPr bwMode="auto">
          <a:xfrm>
            <a:off x="301625" y="6186488"/>
            <a:ext cx="8458200" cy="333375"/>
          </a:xfrm>
          <a:prstGeom prst="rect">
            <a:avLst/>
          </a:prstGeom>
          <a:noFill/>
          <a:ln w="9525">
            <a:noFill/>
            <a:round/>
            <a:headEnd/>
            <a:tailEnd/>
          </a:ln>
          <a:effectLst/>
        </p:spPr>
        <p:txBody>
          <a:bodyPr lIns="90000" tIns="45000" rIns="90000" bIns="45000"/>
          <a:lstStyle/>
          <a:p>
            <a:pPr algn="ctr" defTabSz="457200">
              <a:lnSpc>
                <a:spcPct val="81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dirty="0">
                <a:solidFill>
                  <a:srgbClr val="000000"/>
                </a:solidFill>
                <a:effectLst>
                  <a:outerShdw blurRad="38100" dist="38100" dir="2700000" algn="tl">
                    <a:srgbClr val="C0C0C0"/>
                  </a:outerShdw>
                </a:effectLst>
                <a:latin typeface="Arial" charset="0"/>
                <a:cs typeface="Arial" charset="0"/>
              </a:rPr>
              <a:t>STEP 1 | </a:t>
            </a:r>
            <a:r>
              <a:rPr lang="en-GB" sz="1600" b="1" dirty="0">
                <a:solidFill>
                  <a:srgbClr val="000000"/>
                </a:solidFill>
                <a:effectLst>
                  <a:outerShdw blurRad="38100" dist="38100" dir="2700000" algn="tl">
                    <a:srgbClr val="C0C0C0"/>
                  </a:outerShdw>
                </a:effectLst>
                <a:latin typeface="Arial" charset="0"/>
                <a:cs typeface="Arial" charset="0"/>
              </a:rPr>
              <a:t>STEP 2</a:t>
            </a:r>
            <a:r>
              <a:rPr lang="en-GB" sz="1600" dirty="0">
                <a:solidFill>
                  <a:srgbClr val="000000"/>
                </a:solidFill>
                <a:effectLst>
                  <a:outerShdw blurRad="38100" dist="38100" dir="2700000" algn="tl">
                    <a:srgbClr val="C0C0C0"/>
                  </a:outerShdw>
                </a:effectLst>
                <a:latin typeface="Arial" charset="0"/>
                <a:cs typeface="Arial" charset="0"/>
              </a:rPr>
              <a:t> | STEP 3 | STEP 4 | STEP 5 | STEP 6 | STEP 7 | STEP 8 | STEP 9</a:t>
            </a:r>
          </a:p>
        </p:txBody>
      </p:sp>
    </p:spTree>
    <p:extLst>
      <p:ext uri="{BB962C8B-B14F-4D97-AF65-F5344CB8AC3E}">
        <p14:creationId xmlns:p14="http://schemas.microsoft.com/office/powerpoint/2010/main" val="1120624512"/>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p:cNvSpPr>
            <a:spLocks noGrp="1" noChangeArrowheads="1"/>
          </p:cNvSpPr>
          <p:nvPr>
            <p:ph type="title"/>
          </p:nvPr>
        </p:nvSpPr>
        <p:spPr/>
        <p:txBody>
          <a:bodyPr/>
          <a:lstStyle/>
          <a:p>
            <a:r>
              <a:rPr lang="en-GB" altLang="en-US" dirty="0" smtClean="0"/>
              <a:t>Step 2: Identify Security Goals</a:t>
            </a:r>
          </a:p>
        </p:txBody>
      </p:sp>
      <p:sp>
        <p:nvSpPr>
          <p:cNvPr id="21507" name="Rectangle 2"/>
          <p:cNvSpPr>
            <a:spLocks noGrp="1" noChangeArrowheads="1"/>
          </p:cNvSpPr>
          <p:nvPr>
            <p:ph idx="1"/>
          </p:nvPr>
        </p:nvSpPr>
        <p:spPr/>
        <p:txBody>
          <a:bodyPr/>
          <a:lstStyle/>
          <a:p>
            <a:r>
              <a:rPr lang="en-GB" altLang="en-US" dirty="0" smtClean="0"/>
              <a:t>Possible sources for guidance:</a:t>
            </a:r>
          </a:p>
          <a:p>
            <a:pPr lvl="1"/>
            <a:r>
              <a:rPr lang="en-GB" altLang="en-US" i="1" dirty="0" smtClean="0"/>
              <a:t>Core Security Requirements Artefacts</a:t>
            </a:r>
            <a:r>
              <a:rPr lang="en-GB" altLang="en-US" dirty="0" smtClean="0"/>
              <a:t> [Moffett 04]</a:t>
            </a:r>
          </a:p>
          <a:p>
            <a:pPr lvl="1"/>
            <a:r>
              <a:rPr lang="en-GB" altLang="en-US" i="1" dirty="0" smtClean="0"/>
              <a:t>Mapping Mission-Level Availability Requirements to System Architectures and Policy Abstractions</a:t>
            </a:r>
            <a:r>
              <a:rPr lang="en-GB" altLang="en-US" dirty="0" smtClean="0"/>
              <a:t> [Watro 01]</a:t>
            </a:r>
          </a:p>
        </p:txBody>
      </p:sp>
      <p:sp>
        <p:nvSpPr>
          <p:cNvPr id="17411" name="Text Box 3"/>
          <p:cNvSpPr txBox="1">
            <a:spLocks noChangeArrowheads="1"/>
          </p:cNvSpPr>
          <p:nvPr/>
        </p:nvSpPr>
        <p:spPr bwMode="auto">
          <a:xfrm>
            <a:off x="301625" y="6186488"/>
            <a:ext cx="8458200" cy="333375"/>
          </a:xfrm>
          <a:prstGeom prst="rect">
            <a:avLst/>
          </a:prstGeom>
          <a:noFill/>
          <a:ln w="9525">
            <a:noFill/>
            <a:round/>
            <a:headEnd/>
            <a:tailEnd/>
          </a:ln>
          <a:effectLst/>
        </p:spPr>
        <p:txBody>
          <a:bodyPr lIns="90000" tIns="45000" rIns="90000" bIns="45000"/>
          <a:lstStyle/>
          <a:p>
            <a:pPr algn="ctr" defTabSz="457200">
              <a:lnSpc>
                <a:spcPct val="81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dirty="0">
                <a:solidFill>
                  <a:srgbClr val="000000"/>
                </a:solidFill>
                <a:effectLst>
                  <a:outerShdw blurRad="38100" dist="38100" dir="2700000" algn="tl">
                    <a:srgbClr val="C0C0C0"/>
                  </a:outerShdw>
                </a:effectLst>
                <a:latin typeface="Arial" charset="0"/>
                <a:cs typeface="Arial" charset="0"/>
              </a:rPr>
              <a:t>STEP 1 | </a:t>
            </a:r>
            <a:r>
              <a:rPr lang="en-GB" sz="1600" b="1" dirty="0">
                <a:solidFill>
                  <a:srgbClr val="000000"/>
                </a:solidFill>
                <a:effectLst>
                  <a:outerShdw blurRad="38100" dist="38100" dir="2700000" algn="tl">
                    <a:srgbClr val="C0C0C0"/>
                  </a:outerShdw>
                </a:effectLst>
                <a:latin typeface="Arial" charset="0"/>
                <a:cs typeface="Arial" charset="0"/>
              </a:rPr>
              <a:t>STEP 2</a:t>
            </a:r>
            <a:r>
              <a:rPr lang="en-GB" sz="1600" dirty="0">
                <a:solidFill>
                  <a:srgbClr val="000000"/>
                </a:solidFill>
                <a:effectLst>
                  <a:outerShdw blurRad="38100" dist="38100" dir="2700000" algn="tl">
                    <a:srgbClr val="C0C0C0"/>
                  </a:outerShdw>
                </a:effectLst>
                <a:latin typeface="Arial" charset="0"/>
                <a:cs typeface="Arial" charset="0"/>
              </a:rPr>
              <a:t> | STEP 3 | STEP 4 | STEP 5 | STEP 6 | STEP 7 | STEP 8 | STEP 9</a:t>
            </a:r>
          </a:p>
        </p:txBody>
      </p:sp>
      <p:sp>
        <p:nvSpPr>
          <p:cNvPr id="21509" name="Text Box 5"/>
          <p:cNvSpPr txBox="1">
            <a:spLocks noChangeArrowheads="1"/>
          </p:cNvSpPr>
          <p:nvPr/>
        </p:nvSpPr>
        <p:spPr bwMode="auto">
          <a:xfrm>
            <a:off x="1438275" y="5715000"/>
            <a:ext cx="62579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lstStyle>
            <a:lvl1pPr eaLnBrk="0" hangingPunct="0">
              <a:spcAft>
                <a:spcPts val="875"/>
              </a:spcAft>
              <a:buSzPct val="7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Arial" charset="0"/>
                <a:cs typeface="Arial Unicode MS" pitchFamily="32" charset="0"/>
              </a:defRPr>
            </a:lvl1pPr>
            <a:lvl2pPr marL="742950" indent="-285750" eaLnBrk="0" hangingPunct="0">
              <a:spcAft>
                <a:spcPts val="750"/>
              </a:spcAft>
              <a:buSzPct val="9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charset="0"/>
                <a:cs typeface="Arial Unicode MS" pitchFamily="32" charset="0"/>
              </a:defRPr>
            </a:lvl2pPr>
            <a:lvl3pPr marL="1143000" indent="-228600" eaLnBrk="0" hangingPunct="0">
              <a:spcAft>
                <a:spcPts val="1313"/>
              </a:spcAft>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000000"/>
                </a:solidFill>
                <a:latin typeface="Arial" charset="0"/>
                <a:cs typeface="Arial Unicode MS" pitchFamily="32" charset="0"/>
              </a:defRPr>
            </a:lvl3pPr>
            <a:lvl4pPr marL="1600200" indent="-228600" eaLnBrk="0" hangingPunct="0">
              <a:spcAft>
                <a:spcPts val="1313"/>
              </a:spcAft>
              <a:buClr>
                <a:srgbClr val="727272"/>
              </a:buClr>
              <a:buSzPct val="7000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4pPr>
            <a:lvl5pPr marL="2057400" indent="-228600" eaLnBrk="0" hangingPunct="0">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5pPr>
            <a:lvl6pPr marL="25146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6pPr>
            <a:lvl7pPr marL="29718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7pPr>
            <a:lvl8pPr marL="34290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8pPr>
            <a:lvl9pPr marL="3886200" indent="-228600" defTabSz="457200" eaLnBrk="0" fontAlgn="base" hangingPunct="0">
              <a:lnSpc>
                <a:spcPct val="66000"/>
              </a:lnSpc>
              <a:spcBef>
                <a:spcPct val="0"/>
              </a:spcBef>
              <a:spcAft>
                <a:spcPts val="1313"/>
              </a:spcAft>
              <a:buClr>
                <a:srgbClr val="727272"/>
              </a:buClr>
              <a:buSzPct val="70000"/>
              <a:buFont typeface="Times New Roman"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100">
                <a:solidFill>
                  <a:srgbClr val="727272"/>
                </a:solidFill>
                <a:latin typeface="Arial" charset="0"/>
                <a:cs typeface="Arial Unicode MS" pitchFamily="32" charset="0"/>
              </a:defRPr>
            </a:lvl9pPr>
          </a:lstStyle>
          <a:p>
            <a:pPr algn="ctr" defTabSz="457200" eaLnBrk="1" hangingPunct="1">
              <a:buClr>
                <a:srgbClr val="000000"/>
              </a:buClr>
              <a:buSzPct val="100000"/>
              <a:buFont typeface="Arial" charset="0"/>
              <a:buNone/>
            </a:pPr>
            <a:r>
              <a:rPr lang="en-GB" altLang="en-US" sz="1200" b="1" i="1" dirty="0" smtClean="0">
                <a:latin typeface="Times New Roman" pitchFamily="18" charset="0"/>
              </a:rPr>
              <a:t>Sample Hierarchy of Goals, Requirements, and Recommendations</a:t>
            </a:r>
          </a:p>
        </p:txBody>
      </p:sp>
      <p:pic>
        <p:nvPicPr>
          <p:cNvPr id="21510" name="Picture 7" descr="Pictur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3276600"/>
            <a:ext cx="5257800" cy="238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618576"/>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Grp="1" noChangeArrowheads="1"/>
          </p:cNvSpPr>
          <p:nvPr>
            <p:ph type="title"/>
          </p:nvPr>
        </p:nvSpPr>
        <p:spPr/>
        <p:txBody>
          <a:bodyPr/>
          <a:lstStyle/>
          <a:p>
            <a:r>
              <a:rPr lang="en-GB" altLang="en-US" dirty="0" smtClean="0"/>
              <a:t>Step 2: Identify Security Goals</a:t>
            </a:r>
          </a:p>
        </p:txBody>
      </p:sp>
      <p:sp>
        <p:nvSpPr>
          <p:cNvPr id="22531" name="Rectangle 2"/>
          <p:cNvSpPr>
            <a:spLocks noGrp="1" noChangeArrowheads="1"/>
          </p:cNvSpPr>
          <p:nvPr>
            <p:ph idx="1"/>
          </p:nvPr>
        </p:nvSpPr>
        <p:spPr/>
        <p:txBody>
          <a:bodyPr/>
          <a:lstStyle/>
          <a:p>
            <a:r>
              <a:rPr lang="en-GB" altLang="en-US" dirty="0" smtClean="0"/>
              <a:t>Establish security goals, not security requirements or security recommendations</a:t>
            </a:r>
          </a:p>
          <a:p>
            <a:pPr lvl="1"/>
            <a:r>
              <a:rPr lang="en-GB" altLang="en-US" dirty="0" smtClean="0"/>
              <a:t>Goals – state what must be</a:t>
            </a:r>
          </a:p>
          <a:p>
            <a:pPr lvl="2"/>
            <a:r>
              <a:rPr lang="en-GB" altLang="en-US" dirty="0" smtClean="0"/>
              <a:t> “</a:t>
            </a:r>
            <a:r>
              <a:rPr lang="en-US" altLang="en-US" dirty="0" smtClean="0"/>
              <a:t>Management shall exercise effective control over the system’s configuration and usage.</a:t>
            </a:r>
            <a:r>
              <a:rPr lang="en-GB" altLang="en-US" dirty="0" smtClean="0"/>
              <a:t>”</a:t>
            </a:r>
          </a:p>
          <a:p>
            <a:pPr lvl="2"/>
            <a:r>
              <a:rPr lang="en-GB" altLang="en-US" dirty="0" smtClean="0"/>
              <a:t> “</a:t>
            </a:r>
            <a:r>
              <a:rPr lang="en-US" altLang="en-US" dirty="0" smtClean="0"/>
              <a:t>The confidentiality, accuracy, and integrity of the Asset Management System shall be maintained.</a:t>
            </a:r>
            <a:r>
              <a:rPr lang="en-GB" altLang="en-US" dirty="0" smtClean="0"/>
              <a:t>”</a:t>
            </a:r>
          </a:p>
          <a:p>
            <a:pPr lvl="2"/>
            <a:r>
              <a:rPr lang="en-GB" altLang="en-US" dirty="0" smtClean="0"/>
              <a:t> “The system shall be available for use when needed.”</a:t>
            </a:r>
          </a:p>
          <a:p>
            <a:pPr lvl="1"/>
            <a:endParaRPr lang="en-GB" altLang="en-US" dirty="0" smtClean="0"/>
          </a:p>
        </p:txBody>
      </p:sp>
      <p:sp>
        <p:nvSpPr>
          <p:cNvPr id="18435" name="Text Box 3"/>
          <p:cNvSpPr txBox="1">
            <a:spLocks noChangeArrowheads="1"/>
          </p:cNvSpPr>
          <p:nvPr/>
        </p:nvSpPr>
        <p:spPr bwMode="auto">
          <a:xfrm>
            <a:off x="301625" y="6186488"/>
            <a:ext cx="8458200" cy="319087"/>
          </a:xfrm>
          <a:prstGeom prst="rect">
            <a:avLst/>
          </a:prstGeom>
          <a:noFill/>
          <a:ln w="9525">
            <a:noFill/>
            <a:round/>
            <a:headEnd/>
            <a:tailEnd/>
          </a:ln>
          <a:effectLst/>
        </p:spPr>
        <p:txBody>
          <a:bodyPr lIns="90000" tIns="45000" rIns="90000" bIns="45000"/>
          <a:lstStyle/>
          <a:p>
            <a:pPr algn="ctr" defTabSz="457200">
              <a:lnSpc>
                <a:spcPct val="81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dirty="0">
                <a:solidFill>
                  <a:srgbClr val="000000"/>
                </a:solidFill>
                <a:effectLst>
                  <a:outerShdw blurRad="38100" dist="38100" dir="2700000" algn="tl">
                    <a:srgbClr val="C0C0C0"/>
                  </a:outerShdw>
                </a:effectLst>
                <a:latin typeface="Arial" charset="0"/>
                <a:cs typeface="Arial" charset="0"/>
              </a:rPr>
              <a:t>STEP 1 | </a:t>
            </a:r>
            <a:r>
              <a:rPr lang="en-GB" sz="1600" b="1" dirty="0">
                <a:solidFill>
                  <a:srgbClr val="000000"/>
                </a:solidFill>
                <a:effectLst>
                  <a:outerShdw blurRad="38100" dist="38100" dir="2700000" algn="tl">
                    <a:srgbClr val="C0C0C0"/>
                  </a:outerShdw>
                </a:effectLst>
                <a:latin typeface="Arial" charset="0"/>
                <a:cs typeface="Arial" charset="0"/>
              </a:rPr>
              <a:t>STEP 2</a:t>
            </a:r>
            <a:r>
              <a:rPr lang="en-GB" sz="1600" dirty="0">
                <a:solidFill>
                  <a:srgbClr val="000000"/>
                </a:solidFill>
                <a:effectLst>
                  <a:outerShdw blurRad="38100" dist="38100" dir="2700000" algn="tl">
                    <a:srgbClr val="C0C0C0"/>
                  </a:outerShdw>
                </a:effectLst>
                <a:latin typeface="Arial" charset="0"/>
                <a:cs typeface="Arial" charset="0"/>
              </a:rPr>
              <a:t> | STEP 3 | STEP 4 | STEP 5 | STEP 6 | STEP 7 | STEP 8 | STEP 9</a:t>
            </a:r>
          </a:p>
        </p:txBody>
      </p:sp>
      <p:sp>
        <p:nvSpPr>
          <p:cNvPr id="22533" name="Text Box 5"/>
          <p:cNvSpPr txBox="1">
            <a:spLocks noChangeArrowheads="1"/>
          </p:cNvSpPr>
          <p:nvPr/>
        </p:nvSpPr>
        <p:spPr bwMode="auto">
          <a:xfrm>
            <a:off x="7162800" y="5638800"/>
            <a:ext cx="16002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875"/>
              </a:spcAft>
              <a:buSzPct val="70000"/>
              <a:defRPr sz="2800">
                <a:solidFill>
                  <a:srgbClr val="000000"/>
                </a:solidFill>
                <a:latin typeface="Arial" charset="0"/>
                <a:cs typeface="Arial Unicode MS" pitchFamily="32" charset="0"/>
              </a:defRPr>
            </a:lvl1pPr>
            <a:lvl2pPr marL="742950" indent="-285750" eaLnBrk="0" hangingPunct="0">
              <a:spcAft>
                <a:spcPts val="750"/>
              </a:spcAft>
              <a:buSzPct val="90000"/>
              <a:buFont typeface="Times New Roman" pitchFamily="18" charset="0"/>
              <a:buChar char="•"/>
              <a:defRPr sz="2400">
                <a:solidFill>
                  <a:srgbClr val="000000"/>
                </a:solidFill>
                <a:latin typeface="Arial" charset="0"/>
                <a:cs typeface="Arial Unicode MS" pitchFamily="32" charset="0"/>
              </a:defRPr>
            </a:lvl2pPr>
            <a:lvl3pPr marL="1143000" indent="-228600" eaLnBrk="0" hangingPunct="0">
              <a:spcAft>
                <a:spcPts val="1313"/>
              </a:spcAft>
              <a:buSzPct val="70000"/>
              <a:buFont typeface="Times New Roman" pitchFamily="18" charset="0"/>
              <a:buChar char="—"/>
              <a:defRPr sz="2100">
                <a:solidFill>
                  <a:srgbClr val="000000"/>
                </a:solidFill>
                <a:latin typeface="Arial" charset="0"/>
                <a:cs typeface="Arial Unicode MS" pitchFamily="32" charset="0"/>
              </a:defRPr>
            </a:lvl3pPr>
            <a:lvl4pPr marL="1600200" indent="-228600" eaLnBrk="0" hangingPunct="0">
              <a:spcAft>
                <a:spcPts val="1313"/>
              </a:spcAft>
              <a:buClr>
                <a:srgbClr val="727272"/>
              </a:buClr>
              <a:buSzPct val="70000"/>
              <a:buChar char="o"/>
              <a:defRPr sz="2100">
                <a:solidFill>
                  <a:srgbClr val="727272"/>
                </a:solidFill>
                <a:latin typeface="Arial" charset="0"/>
                <a:cs typeface="Arial Unicode MS" pitchFamily="32" charset="0"/>
              </a:defRPr>
            </a:lvl4pPr>
            <a:lvl5pPr marL="2057400" indent="-228600" eaLnBrk="0" hangingPunct="0">
              <a:spcAft>
                <a:spcPts val="1313"/>
              </a:spcAft>
              <a:buClr>
                <a:srgbClr val="727272"/>
              </a:buClr>
              <a:buSzPct val="70000"/>
              <a:buFont typeface="Times New Roman" pitchFamily="18" charset="0"/>
              <a:buChar char="–"/>
              <a:defRPr sz="2100">
                <a:solidFill>
                  <a:srgbClr val="727272"/>
                </a:solidFill>
                <a:latin typeface="Arial" charset="0"/>
                <a:cs typeface="Arial Unicode MS" pitchFamily="32" charset="0"/>
              </a:defRPr>
            </a:lvl5pPr>
            <a:lvl6pPr marL="2514600" indent="-228600" defTabSz="457200" eaLnBrk="0" fontAlgn="base" hangingPunct="0">
              <a:lnSpc>
                <a:spcPct val="66000"/>
              </a:lnSpc>
              <a:spcBef>
                <a:spcPct val="0"/>
              </a:spcBef>
              <a:spcAft>
                <a:spcPts val="1313"/>
              </a:spcAft>
              <a:buClr>
                <a:srgbClr val="727272"/>
              </a:buClr>
              <a:buSzPct val="70000"/>
              <a:buFont typeface="Times New Roman" pitchFamily="18" charset="0"/>
              <a:buChar char="–"/>
              <a:defRPr sz="2100">
                <a:solidFill>
                  <a:srgbClr val="727272"/>
                </a:solidFill>
                <a:latin typeface="Arial" charset="0"/>
                <a:cs typeface="Arial Unicode MS" pitchFamily="32" charset="0"/>
              </a:defRPr>
            </a:lvl6pPr>
            <a:lvl7pPr marL="2971800" indent="-228600" defTabSz="457200" eaLnBrk="0" fontAlgn="base" hangingPunct="0">
              <a:lnSpc>
                <a:spcPct val="66000"/>
              </a:lnSpc>
              <a:spcBef>
                <a:spcPct val="0"/>
              </a:spcBef>
              <a:spcAft>
                <a:spcPts val="1313"/>
              </a:spcAft>
              <a:buClr>
                <a:srgbClr val="727272"/>
              </a:buClr>
              <a:buSzPct val="70000"/>
              <a:buFont typeface="Times New Roman" pitchFamily="18" charset="0"/>
              <a:buChar char="–"/>
              <a:defRPr sz="2100">
                <a:solidFill>
                  <a:srgbClr val="727272"/>
                </a:solidFill>
                <a:latin typeface="Arial" charset="0"/>
                <a:cs typeface="Arial Unicode MS" pitchFamily="32" charset="0"/>
              </a:defRPr>
            </a:lvl7pPr>
            <a:lvl8pPr marL="3429000" indent="-228600" defTabSz="457200" eaLnBrk="0" fontAlgn="base" hangingPunct="0">
              <a:lnSpc>
                <a:spcPct val="66000"/>
              </a:lnSpc>
              <a:spcBef>
                <a:spcPct val="0"/>
              </a:spcBef>
              <a:spcAft>
                <a:spcPts val="1313"/>
              </a:spcAft>
              <a:buClr>
                <a:srgbClr val="727272"/>
              </a:buClr>
              <a:buSzPct val="70000"/>
              <a:buFont typeface="Times New Roman" pitchFamily="18" charset="0"/>
              <a:buChar char="–"/>
              <a:defRPr sz="2100">
                <a:solidFill>
                  <a:srgbClr val="727272"/>
                </a:solidFill>
                <a:latin typeface="Arial" charset="0"/>
                <a:cs typeface="Arial Unicode MS" pitchFamily="32" charset="0"/>
              </a:defRPr>
            </a:lvl8pPr>
            <a:lvl9pPr marL="3886200" indent="-228600" defTabSz="457200" eaLnBrk="0" fontAlgn="base" hangingPunct="0">
              <a:lnSpc>
                <a:spcPct val="66000"/>
              </a:lnSpc>
              <a:spcBef>
                <a:spcPct val="0"/>
              </a:spcBef>
              <a:spcAft>
                <a:spcPts val="1313"/>
              </a:spcAft>
              <a:buClr>
                <a:srgbClr val="727272"/>
              </a:buClr>
              <a:buSzPct val="70000"/>
              <a:buFont typeface="Times New Roman" pitchFamily="18" charset="0"/>
              <a:buChar char="–"/>
              <a:defRPr sz="2100">
                <a:solidFill>
                  <a:srgbClr val="727272"/>
                </a:solidFill>
                <a:latin typeface="Arial" charset="0"/>
                <a:cs typeface="Arial Unicode MS" pitchFamily="32" charset="0"/>
              </a:defRPr>
            </a:lvl9pPr>
          </a:lstStyle>
          <a:p>
            <a:pPr defTabSz="457200" eaLnBrk="1" hangingPunct="1">
              <a:lnSpc>
                <a:spcPct val="66000"/>
              </a:lnSpc>
              <a:spcBef>
                <a:spcPct val="50000"/>
              </a:spcBef>
              <a:spcAft>
                <a:spcPct val="0"/>
              </a:spcAft>
              <a:buClr>
                <a:srgbClr val="000000"/>
              </a:buClr>
              <a:buSzPct val="100000"/>
              <a:buFont typeface="Arial" charset="0"/>
              <a:buNone/>
            </a:pPr>
            <a:r>
              <a:rPr lang="en-US" altLang="en-US" sz="2400" i="1" dirty="0" smtClean="0">
                <a:cs typeface="Arial" charset="0"/>
              </a:rPr>
              <a:t>…cont’d</a:t>
            </a:r>
          </a:p>
        </p:txBody>
      </p:sp>
    </p:spTree>
    <p:extLst>
      <p:ext uri="{BB962C8B-B14F-4D97-AF65-F5344CB8AC3E}">
        <p14:creationId xmlns:p14="http://schemas.microsoft.com/office/powerpoint/2010/main" val="2580178153"/>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GB" altLang="en-US" dirty="0" smtClean="0"/>
              <a:t>Step 2: Identify Security Goals</a:t>
            </a:r>
          </a:p>
        </p:txBody>
      </p:sp>
      <p:sp>
        <p:nvSpPr>
          <p:cNvPr id="23555" name="Rectangle 3"/>
          <p:cNvSpPr>
            <a:spLocks noGrp="1" noChangeArrowheads="1"/>
          </p:cNvSpPr>
          <p:nvPr>
            <p:ph idx="1"/>
          </p:nvPr>
        </p:nvSpPr>
        <p:spPr/>
        <p:txBody>
          <a:bodyPr/>
          <a:lstStyle/>
          <a:p>
            <a:r>
              <a:rPr lang="en-GB" altLang="en-US" dirty="0" smtClean="0"/>
              <a:t>Establish security goals, not security requirements or security recommendations (2)</a:t>
            </a:r>
          </a:p>
          <a:p>
            <a:pPr lvl="1"/>
            <a:r>
              <a:rPr lang="en-GB" altLang="en-US" dirty="0" smtClean="0"/>
              <a:t>Requirements – state what must be done</a:t>
            </a:r>
          </a:p>
          <a:p>
            <a:pPr lvl="2"/>
            <a:r>
              <a:rPr lang="en-GB" altLang="en-US" dirty="0" smtClean="0"/>
              <a:t>“</a:t>
            </a:r>
            <a:r>
              <a:rPr lang="en-US" altLang="en-US" dirty="0" smtClean="0"/>
              <a:t>The system is required to have strong authentication measures in place at all system gateways/entrance points.”</a:t>
            </a:r>
            <a:br>
              <a:rPr lang="en-US" altLang="en-US" dirty="0" smtClean="0"/>
            </a:br>
            <a:r>
              <a:rPr lang="en-US" altLang="en-US" dirty="0" smtClean="0"/>
              <a:t>(maps to Goals 1 and 2) </a:t>
            </a:r>
          </a:p>
          <a:p>
            <a:pPr lvl="2"/>
            <a:r>
              <a:rPr lang="en-US" altLang="en-US" dirty="0" smtClean="0"/>
              <a:t>“A continuity of operations plan (COOP) must be in place to assure system availability.”</a:t>
            </a:r>
            <a:br>
              <a:rPr lang="en-US" altLang="en-US" dirty="0" smtClean="0"/>
            </a:br>
            <a:r>
              <a:rPr lang="en-US" altLang="en-US" dirty="0" smtClean="0"/>
              <a:t>(maps to Goal 3) </a:t>
            </a:r>
            <a:endParaRPr lang="en-GB" altLang="en-US" dirty="0" smtClean="0"/>
          </a:p>
          <a:p>
            <a:pPr lvl="1"/>
            <a:r>
              <a:rPr lang="en-GB" altLang="en-US" dirty="0" smtClean="0"/>
              <a:t>Recommendations – state a general good idea</a:t>
            </a:r>
          </a:p>
          <a:p>
            <a:pPr lvl="2"/>
            <a:r>
              <a:rPr lang="en-GB" altLang="en-US" dirty="0" smtClean="0"/>
              <a:t>“Invest in backup information technology hardware to ensure business continuity.”</a:t>
            </a:r>
          </a:p>
        </p:txBody>
      </p:sp>
      <p:sp>
        <p:nvSpPr>
          <p:cNvPr id="129028" name="Text Box 4"/>
          <p:cNvSpPr txBox="1">
            <a:spLocks noChangeArrowheads="1"/>
          </p:cNvSpPr>
          <p:nvPr/>
        </p:nvSpPr>
        <p:spPr bwMode="auto">
          <a:xfrm>
            <a:off x="301625" y="6186488"/>
            <a:ext cx="8458200" cy="319087"/>
          </a:xfrm>
          <a:prstGeom prst="rect">
            <a:avLst/>
          </a:prstGeom>
          <a:noFill/>
          <a:ln w="9525">
            <a:noFill/>
            <a:round/>
            <a:headEnd/>
            <a:tailEnd/>
          </a:ln>
          <a:effectLst/>
        </p:spPr>
        <p:txBody>
          <a:bodyPr lIns="90000" tIns="45000" rIns="90000" bIns="45000"/>
          <a:lstStyle/>
          <a:p>
            <a:pPr algn="ctr" defTabSz="457200">
              <a:lnSpc>
                <a:spcPct val="81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dirty="0">
                <a:solidFill>
                  <a:srgbClr val="000000"/>
                </a:solidFill>
                <a:effectLst>
                  <a:outerShdw blurRad="38100" dist="38100" dir="2700000" algn="tl">
                    <a:srgbClr val="C0C0C0"/>
                  </a:outerShdw>
                </a:effectLst>
                <a:latin typeface="Arial" charset="0"/>
                <a:cs typeface="Arial" charset="0"/>
              </a:rPr>
              <a:t>STEP 1 | </a:t>
            </a:r>
            <a:r>
              <a:rPr lang="en-GB" sz="1600" b="1" dirty="0">
                <a:solidFill>
                  <a:srgbClr val="000000"/>
                </a:solidFill>
                <a:effectLst>
                  <a:outerShdw blurRad="38100" dist="38100" dir="2700000" algn="tl">
                    <a:srgbClr val="C0C0C0"/>
                  </a:outerShdw>
                </a:effectLst>
                <a:latin typeface="Arial" charset="0"/>
                <a:cs typeface="Arial" charset="0"/>
              </a:rPr>
              <a:t>STEP 2</a:t>
            </a:r>
            <a:r>
              <a:rPr lang="en-GB" sz="1600" dirty="0">
                <a:solidFill>
                  <a:srgbClr val="000000"/>
                </a:solidFill>
                <a:effectLst>
                  <a:outerShdw blurRad="38100" dist="38100" dir="2700000" algn="tl">
                    <a:srgbClr val="C0C0C0"/>
                  </a:outerShdw>
                </a:effectLst>
                <a:latin typeface="Arial" charset="0"/>
                <a:cs typeface="Arial" charset="0"/>
              </a:rPr>
              <a:t> | STEP 3 | STEP 4 | STEP 5 | STEP 6 | STEP 7 | STEP 8 | STEP 9</a:t>
            </a:r>
          </a:p>
        </p:txBody>
      </p:sp>
    </p:spTree>
    <p:extLst>
      <p:ext uri="{BB962C8B-B14F-4D97-AF65-F5344CB8AC3E}">
        <p14:creationId xmlns:p14="http://schemas.microsoft.com/office/powerpoint/2010/main" val="2699148971"/>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
          <p:cNvSpPr>
            <a:spLocks noGrp="1" noChangeArrowheads="1"/>
          </p:cNvSpPr>
          <p:nvPr>
            <p:ph type="title"/>
          </p:nvPr>
        </p:nvSpPr>
        <p:spPr/>
        <p:txBody>
          <a:bodyPr/>
          <a:lstStyle/>
          <a:p>
            <a:r>
              <a:rPr lang="en-GB" altLang="en-US" dirty="0" smtClean="0"/>
              <a:t>Step 2: Identify Security Goals</a:t>
            </a:r>
          </a:p>
        </p:txBody>
      </p:sp>
      <p:sp>
        <p:nvSpPr>
          <p:cNvPr id="24579" name="Rectangle 2"/>
          <p:cNvSpPr>
            <a:spLocks noGrp="1" noChangeArrowheads="1"/>
          </p:cNvSpPr>
          <p:nvPr>
            <p:ph idx="1"/>
          </p:nvPr>
        </p:nvSpPr>
        <p:spPr/>
        <p:txBody>
          <a:bodyPr/>
          <a:lstStyle/>
          <a:p>
            <a:r>
              <a:rPr lang="en-GB" altLang="en-US" dirty="0" smtClean="0"/>
              <a:t>Prioritize security goals</a:t>
            </a:r>
          </a:p>
          <a:p>
            <a:pPr lvl="1"/>
            <a:r>
              <a:rPr lang="en-GB" altLang="en-US" dirty="0" smtClean="0"/>
              <a:t>Goals must be prioritized in order of importance.</a:t>
            </a:r>
          </a:p>
          <a:p>
            <a:pPr lvl="1"/>
            <a:r>
              <a:rPr lang="en-GB" altLang="en-US" dirty="0" smtClean="0"/>
              <a:t>It’s the stakeholders’ responsibility to discuss and prioritize.</a:t>
            </a:r>
          </a:p>
          <a:p>
            <a:pPr lvl="1"/>
            <a:r>
              <a:rPr lang="en-GB" altLang="en-US" dirty="0" smtClean="0"/>
              <a:t>The requirements engineering team provides expertise and guidance.</a:t>
            </a:r>
          </a:p>
          <a:p>
            <a:pPr lvl="1"/>
            <a:endParaRPr lang="en-GB" altLang="en-US" dirty="0" smtClean="0"/>
          </a:p>
        </p:txBody>
      </p:sp>
      <p:sp>
        <p:nvSpPr>
          <p:cNvPr id="19459" name="Text Box 3"/>
          <p:cNvSpPr txBox="1">
            <a:spLocks noChangeArrowheads="1"/>
          </p:cNvSpPr>
          <p:nvPr/>
        </p:nvSpPr>
        <p:spPr bwMode="auto">
          <a:xfrm>
            <a:off x="301625" y="6186488"/>
            <a:ext cx="8458200" cy="319087"/>
          </a:xfrm>
          <a:prstGeom prst="rect">
            <a:avLst/>
          </a:prstGeom>
          <a:noFill/>
          <a:ln w="9525">
            <a:noFill/>
            <a:round/>
            <a:headEnd/>
            <a:tailEnd/>
          </a:ln>
          <a:effectLst/>
        </p:spPr>
        <p:txBody>
          <a:bodyPr lIns="90000" tIns="45000" rIns="90000" bIns="45000"/>
          <a:lstStyle/>
          <a:p>
            <a:pPr algn="ctr" defTabSz="457200">
              <a:lnSpc>
                <a:spcPct val="81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dirty="0">
                <a:solidFill>
                  <a:srgbClr val="000000"/>
                </a:solidFill>
                <a:effectLst>
                  <a:outerShdw blurRad="38100" dist="38100" dir="2700000" algn="tl">
                    <a:srgbClr val="C0C0C0"/>
                  </a:outerShdw>
                </a:effectLst>
                <a:latin typeface="Arial" charset="0"/>
                <a:cs typeface="Arial" charset="0"/>
              </a:rPr>
              <a:t>STEP 1 | </a:t>
            </a:r>
            <a:r>
              <a:rPr lang="en-GB" sz="1600" b="1" dirty="0">
                <a:solidFill>
                  <a:srgbClr val="000000"/>
                </a:solidFill>
                <a:effectLst>
                  <a:outerShdw blurRad="38100" dist="38100" dir="2700000" algn="tl">
                    <a:srgbClr val="C0C0C0"/>
                  </a:outerShdw>
                </a:effectLst>
                <a:latin typeface="Arial" charset="0"/>
                <a:cs typeface="Arial" charset="0"/>
              </a:rPr>
              <a:t>STEP 2</a:t>
            </a:r>
            <a:r>
              <a:rPr lang="en-GB" sz="1600" dirty="0">
                <a:solidFill>
                  <a:srgbClr val="000000"/>
                </a:solidFill>
                <a:effectLst>
                  <a:outerShdw blurRad="38100" dist="38100" dir="2700000" algn="tl">
                    <a:srgbClr val="C0C0C0"/>
                  </a:outerShdw>
                </a:effectLst>
                <a:latin typeface="Arial" charset="0"/>
                <a:cs typeface="Arial" charset="0"/>
              </a:rPr>
              <a:t> | STEP 3 | STEP 4 | STEP 5 | STEP 6 | STEP 7 | STEP 8 | STEP 9</a:t>
            </a:r>
          </a:p>
        </p:txBody>
      </p:sp>
    </p:spTree>
    <p:extLst>
      <p:ext uri="{BB962C8B-B14F-4D97-AF65-F5344CB8AC3E}">
        <p14:creationId xmlns:p14="http://schemas.microsoft.com/office/powerpoint/2010/main" val="1040444532"/>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Grp="1" noChangeArrowheads="1"/>
          </p:cNvSpPr>
          <p:nvPr>
            <p:ph type="title"/>
          </p:nvPr>
        </p:nvSpPr>
        <p:spPr/>
        <p:txBody>
          <a:bodyPr/>
          <a:lstStyle/>
          <a:p>
            <a:r>
              <a:rPr lang="en-GB" altLang="en-US" dirty="0" smtClean="0"/>
              <a:t>Step 2: Identify Security Goals</a:t>
            </a:r>
          </a:p>
        </p:txBody>
      </p:sp>
      <p:sp>
        <p:nvSpPr>
          <p:cNvPr id="25603" name="Rectangle 2"/>
          <p:cNvSpPr>
            <a:spLocks noGrp="1" noChangeArrowheads="1"/>
          </p:cNvSpPr>
          <p:nvPr>
            <p:ph idx="1"/>
          </p:nvPr>
        </p:nvSpPr>
        <p:spPr/>
        <p:txBody>
          <a:bodyPr/>
          <a:lstStyle/>
          <a:p>
            <a:r>
              <a:rPr lang="en-GB" altLang="en-US" dirty="0" smtClean="0"/>
              <a:t>Requirements engineering team responsibilities</a:t>
            </a:r>
          </a:p>
          <a:p>
            <a:pPr lvl="1"/>
            <a:r>
              <a:rPr lang="en-GB" altLang="en-US" dirty="0" smtClean="0"/>
              <a:t>Directing brainstorming session with stakeholders</a:t>
            </a:r>
          </a:p>
          <a:p>
            <a:pPr lvl="1"/>
            <a:r>
              <a:rPr lang="en-GB" altLang="en-US" dirty="0" smtClean="0"/>
              <a:t>Review of and feedback on stakeholders’ business and security goals</a:t>
            </a:r>
          </a:p>
          <a:p>
            <a:pPr lvl="1"/>
            <a:r>
              <a:rPr lang="en-GB" altLang="en-US" dirty="0" smtClean="0"/>
              <a:t>Documenting and sharing final business goals and corresponding security goals</a:t>
            </a:r>
          </a:p>
        </p:txBody>
      </p:sp>
      <p:sp>
        <p:nvSpPr>
          <p:cNvPr id="20483" name="Text Box 3"/>
          <p:cNvSpPr txBox="1">
            <a:spLocks noChangeArrowheads="1"/>
          </p:cNvSpPr>
          <p:nvPr/>
        </p:nvSpPr>
        <p:spPr bwMode="auto">
          <a:xfrm>
            <a:off x="301625" y="6186488"/>
            <a:ext cx="8458200" cy="319087"/>
          </a:xfrm>
          <a:prstGeom prst="rect">
            <a:avLst/>
          </a:prstGeom>
          <a:noFill/>
          <a:ln w="9525">
            <a:noFill/>
            <a:round/>
            <a:headEnd/>
            <a:tailEnd/>
          </a:ln>
          <a:effectLst/>
        </p:spPr>
        <p:txBody>
          <a:bodyPr lIns="90000" tIns="45000" rIns="90000" bIns="45000"/>
          <a:lstStyle/>
          <a:p>
            <a:pPr algn="ctr" defTabSz="457200">
              <a:lnSpc>
                <a:spcPct val="81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dirty="0">
                <a:solidFill>
                  <a:srgbClr val="000000"/>
                </a:solidFill>
                <a:effectLst>
                  <a:outerShdw blurRad="38100" dist="38100" dir="2700000" algn="tl">
                    <a:srgbClr val="C0C0C0"/>
                  </a:outerShdw>
                </a:effectLst>
                <a:latin typeface="Arial" charset="0"/>
                <a:cs typeface="Arial" charset="0"/>
              </a:rPr>
              <a:t>STEP 1 | </a:t>
            </a:r>
            <a:r>
              <a:rPr lang="en-GB" sz="1600" b="1" dirty="0">
                <a:solidFill>
                  <a:srgbClr val="000000"/>
                </a:solidFill>
                <a:effectLst>
                  <a:outerShdw blurRad="38100" dist="38100" dir="2700000" algn="tl">
                    <a:srgbClr val="C0C0C0"/>
                  </a:outerShdw>
                </a:effectLst>
                <a:latin typeface="Arial" charset="0"/>
                <a:cs typeface="Arial" charset="0"/>
              </a:rPr>
              <a:t>STEP 2</a:t>
            </a:r>
            <a:r>
              <a:rPr lang="en-GB" sz="1600" dirty="0">
                <a:solidFill>
                  <a:srgbClr val="000000"/>
                </a:solidFill>
                <a:effectLst>
                  <a:outerShdw blurRad="38100" dist="38100" dir="2700000" algn="tl">
                    <a:srgbClr val="C0C0C0"/>
                  </a:outerShdw>
                </a:effectLst>
                <a:latin typeface="Arial" charset="0"/>
                <a:cs typeface="Arial" charset="0"/>
              </a:rPr>
              <a:t> | STEP 3 | STEP 4 | STEP 5 | STEP 6 | STEP 7 | STEP 8 | STEP 9</a:t>
            </a:r>
          </a:p>
        </p:txBody>
      </p:sp>
    </p:spTree>
    <p:extLst>
      <p:ext uri="{BB962C8B-B14F-4D97-AF65-F5344CB8AC3E}">
        <p14:creationId xmlns:p14="http://schemas.microsoft.com/office/powerpoint/2010/main" val="3999842317"/>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Grp="1" noChangeArrowheads="1"/>
          </p:cNvSpPr>
          <p:nvPr>
            <p:ph type="title"/>
          </p:nvPr>
        </p:nvSpPr>
        <p:spPr/>
        <p:txBody>
          <a:bodyPr/>
          <a:lstStyle/>
          <a:p>
            <a:r>
              <a:rPr lang="en-GB" altLang="en-US" dirty="0" smtClean="0"/>
              <a:t>Step 2: Identify Security Goals</a:t>
            </a:r>
          </a:p>
        </p:txBody>
      </p:sp>
      <p:sp>
        <p:nvSpPr>
          <p:cNvPr id="26627" name="Rectangle 2"/>
          <p:cNvSpPr>
            <a:spLocks noGrp="1" noChangeArrowheads="1"/>
          </p:cNvSpPr>
          <p:nvPr>
            <p:ph idx="1"/>
          </p:nvPr>
        </p:nvSpPr>
        <p:spPr/>
        <p:txBody>
          <a:bodyPr/>
          <a:lstStyle/>
          <a:p>
            <a:r>
              <a:rPr lang="en-GB" altLang="en-US" dirty="0" smtClean="0"/>
              <a:t>Stakeholder responsibilities</a:t>
            </a:r>
          </a:p>
          <a:p>
            <a:pPr lvl="1"/>
            <a:r>
              <a:rPr lang="en-GB" altLang="en-US" dirty="0" smtClean="0"/>
              <a:t>Identify a single business goal</a:t>
            </a:r>
          </a:p>
          <a:p>
            <a:pPr lvl="1"/>
            <a:r>
              <a:rPr lang="en-GB" altLang="en-US" dirty="0" smtClean="0"/>
              <a:t>Create security goals that support the business goal</a:t>
            </a:r>
          </a:p>
          <a:p>
            <a:pPr lvl="1"/>
            <a:r>
              <a:rPr lang="en-GB" altLang="en-US" dirty="0" smtClean="0"/>
              <a:t>Prioritize security goals</a:t>
            </a:r>
          </a:p>
          <a:p>
            <a:pPr lvl="1"/>
            <a:r>
              <a:rPr lang="en-GB" altLang="en-US" dirty="0" smtClean="0"/>
              <a:t>Provide goals to requirements engineering team for review</a:t>
            </a:r>
          </a:p>
          <a:p>
            <a:pPr lvl="1"/>
            <a:r>
              <a:rPr lang="en-GB" altLang="en-US" dirty="0" smtClean="0"/>
              <a:t>Maintain current set of goals if they change over time</a:t>
            </a:r>
          </a:p>
        </p:txBody>
      </p:sp>
      <p:sp>
        <p:nvSpPr>
          <p:cNvPr id="21507" name="Text Box 3"/>
          <p:cNvSpPr txBox="1">
            <a:spLocks noChangeArrowheads="1"/>
          </p:cNvSpPr>
          <p:nvPr/>
        </p:nvSpPr>
        <p:spPr bwMode="auto">
          <a:xfrm>
            <a:off x="301625" y="6186488"/>
            <a:ext cx="8458200" cy="319087"/>
          </a:xfrm>
          <a:prstGeom prst="rect">
            <a:avLst/>
          </a:prstGeom>
          <a:noFill/>
          <a:ln w="9525">
            <a:noFill/>
            <a:round/>
            <a:headEnd/>
            <a:tailEnd/>
          </a:ln>
          <a:effectLst/>
        </p:spPr>
        <p:txBody>
          <a:bodyPr lIns="90000" tIns="45000" rIns="90000" bIns="45000"/>
          <a:lstStyle/>
          <a:p>
            <a:pPr algn="ctr" defTabSz="457200">
              <a:lnSpc>
                <a:spcPct val="81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dirty="0">
                <a:solidFill>
                  <a:srgbClr val="000000"/>
                </a:solidFill>
                <a:effectLst>
                  <a:outerShdw blurRad="38100" dist="38100" dir="2700000" algn="tl">
                    <a:srgbClr val="C0C0C0"/>
                  </a:outerShdw>
                </a:effectLst>
                <a:latin typeface="Arial" charset="0"/>
                <a:cs typeface="Arial" charset="0"/>
              </a:rPr>
              <a:t>STEP 1 | </a:t>
            </a:r>
            <a:r>
              <a:rPr lang="en-GB" sz="1600" b="1" dirty="0">
                <a:solidFill>
                  <a:srgbClr val="000000"/>
                </a:solidFill>
                <a:effectLst>
                  <a:outerShdw blurRad="38100" dist="38100" dir="2700000" algn="tl">
                    <a:srgbClr val="C0C0C0"/>
                  </a:outerShdw>
                </a:effectLst>
                <a:latin typeface="Arial" charset="0"/>
                <a:cs typeface="Arial" charset="0"/>
              </a:rPr>
              <a:t>STEP 2</a:t>
            </a:r>
            <a:r>
              <a:rPr lang="en-GB" sz="1600" dirty="0">
                <a:solidFill>
                  <a:srgbClr val="000000"/>
                </a:solidFill>
                <a:effectLst>
                  <a:outerShdw blurRad="38100" dist="38100" dir="2700000" algn="tl">
                    <a:srgbClr val="C0C0C0"/>
                  </a:outerShdw>
                </a:effectLst>
                <a:latin typeface="Arial" charset="0"/>
                <a:cs typeface="Arial" charset="0"/>
              </a:rPr>
              <a:t> | STEP 3 | STEP 4 | STEP 5 | STEP 6 | STEP 7 | STEP 8 | STEP 9</a:t>
            </a:r>
          </a:p>
        </p:txBody>
      </p:sp>
    </p:spTree>
    <p:extLst>
      <p:ext uri="{BB962C8B-B14F-4D97-AF65-F5344CB8AC3E}">
        <p14:creationId xmlns:p14="http://schemas.microsoft.com/office/powerpoint/2010/main" val="108723372"/>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Requirements Engineering</a:t>
            </a:r>
            <a:br>
              <a:rPr lang="en-US" dirty="0"/>
            </a:br>
            <a:endParaRPr lang="en-US" dirty="0"/>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p:cNvSpPr>
            <a:spLocks noGrp="1" noChangeArrowheads="1"/>
          </p:cNvSpPr>
          <p:nvPr>
            <p:ph type="title"/>
          </p:nvPr>
        </p:nvSpPr>
        <p:spPr/>
        <p:txBody>
          <a:bodyPr/>
          <a:lstStyle/>
          <a:p>
            <a:r>
              <a:rPr lang="en-GB" altLang="en-US" dirty="0" smtClean="0"/>
              <a:t>Step 2: Identify Security Goals</a:t>
            </a:r>
          </a:p>
        </p:txBody>
      </p:sp>
      <p:sp>
        <p:nvSpPr>
          <p:cNvPr id="27651" name="Rectangle 2"/>
          <p:cNvSpPr>
            <a:spLocks noGrp="1" noChangeArrowheads="1"/>
          </p:cNvSpPr>
          <p:nvPr>
            <p:ph idx="1"/>
          </p:nvPr>
        </p:nvSpPr>
        <p:spPr/>
        <p:txBody>
          <a:bodyPr/>
          <a:lstStyle/>
          <a:p>
            <a:r>
              <a:rPr lang="en-GB" altLang="en-US" dirty="0" smtClean="0"/>
              <a:t>Exit criteria</a:t>
            </a:r>
          </a:p>
          <a:p>
            <a:pPr lvl="1"/>
            <a:r>
              <a:rPr lang="en-GB" altLang="en-US" dirty="0" smtClean="0"/>
              <a:t>Single business goal</a:t>
            </a:r>
          </a:p>
          <a:p>
            <a:pPr lvl="1"/>
            <a:r>
              <a:rPr lang="en-GB" altLang="en-US" dirty="0" smtClean="0"/>
              <a:t>Prioritized security goals</a:t>
            </a:r>
          </a:p>
          <a:p>
            <a:pPr lvl="1"/>
            <a:endParaRPr lang="en-GB" altLang="en-US" dirty="0" smtClean="0"/>
          </a:p>
          <a:p>
            <a:r>
              <a:rPr lang="en-GB" altLang="en-US" dirty="0" smtClean="0"/>
              <a:t>Results of Step 2 are very important!</a:t>
            </a:r>
          </a:p>
          <a:p>
            <a:pPr lvl="1"/>
            <a:r>
              <a:rPr lang="en-GB" altLang="en-US" dirty="0" smtClean="0"/>
              <a:t>Without overall security goals for the project, it is impossible to identify the priority and relevance of any security requirements that are generated.</a:t>
            </a:r>
          </a:p>
          <a:p>
            <a:pPr lvl="1"/>
            <a:r>
              <a:rPr lang="en-GB" altLang="en-US" dirty="0" smtClean="0"/>
              <a:t>The establishment of security goals scopes the rest of the SQUARE process.</a:t>
            </a:r>
          </a:p>
          <a:p>
            <a:endParaRPr lang="en-GB" altLang="en-US" dirty="0" smtClean="0"/>
          </a:p>
        </p:txBody>
      </p:sp>
      <p:sp>
        <p:nvSpPr>
          <p:cNvPr id="22531" name="Text Box 3"/>
          <p:cNvSpPr txBox="1">
            <a:spLocks noChangeArrowheads="1"/>
          </p:cNvSpPr>
          <p:nvPr/>
        </p:nvSpPr>
        <p:spPr bwMode="auto">
          <a:xfrm>
            <a:off x="301625" y="6186488"/>
            <a:ext cx="8458200" cy="319087"/>
          </a:xfrm>
          <a:prstGeom prst="rect">
            <a:avLst/>
          </a:prstGeom>
          <a:noFill/>
          <a:ln w="9525">
            <a:noFill/>
            <a:round/>
            <a:headEnd/>
            <a:tailEnd/>
          </a:ln>
          <a:effectLst/>
        </p:spPr>
        <p:txBody>
          <a:bodyPr lIns="90000" tIns="45000" rIns="90000" bIns="45000"/>
          <a:lstStyle/>
          <a:p>
            <a:pPr algn="ctr" defTabSz="457200">
              <a:lnSpc>
                <a:spcPct val="81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dirty="0">
                <a:solidFill>
                  <a:srgbClr val="000000"/>
                </a:solidFill>
                <a:effectLst>
                  <a:outerShdw blurRad="38100" dist="38100" dir="2700000" algn="tl">
                    <a:srgbClr val="C0C0C0"/>
                  </a:outerShdw>
                </a:effectLst>
                <a:latin typeface="Arial" charset="0"/>
                <a:cs typeface="Arial" charset="0"/>
              </a:rPr>
              <a:t>STEP 1 | </a:t>
            </a:r>
            <a:r>
              <a:rPr lang="en-GB" sz="1600" b="1" dirty="0">
                <a:solidFill>
                  <a:srgbClr val="000000"/>
                </a:solidFill>
                <a:effectLst>
                  <a:outerShdw blurRad="38100" dist="38100" dir="2700000" algn="tl">
                    <a:srgbClr val="C0C0C0"/>
                  </a:outerShdw>
                </a:effectLst>
                <a:latin typeface="Arial" charset="0"/>
                <a:cs typeface="Arial" charset="0"/>
              </a:rPr>
              <a:t>STEP 2</a:t>
            </a:r>
            <a:r>
              <a:rPr lang="en-GB" sz="1600" dirty="0">
                <a:solidFill>
                  <a:srgbClr val="000000"/>
                </a:solidFill>
                <a:effectLst>
                  <a:outerShdw blurRad="38100" dist="38100" dir="2700000" algn="tl">
                    <a:srgbClr val="C0C0C0"/>
                  </a:outerShdw>
                </a:effectLst>
                <a:latin typeface="Arial" charset="0"/>
                <a:cs typeface="Arial" charset="0"/>
              </a:rPr>
              <a:t> | STEP 3 | STEP 4 | STEP 5 | STEP 6 | STEP 7 | STEP 8 | STEP 9</a:t>
            </a:r>
          </a:p>
        </p:txBody>
      </p:sp>
    </p:spTree>
    <p:extLst>
      <p:ext uri="{BB962C8B-B14F-4D97-AF65-F5344CB8AC3E}">
        <p14:creationId xmlns:p14="http://schemas.microsoft.com/office/powerpoint/2010/main" val="668016698"/>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
          <p:cNvSpPr>
            <a:spLocks noGrp="1" noChangeArrowheads="1"/>
          </p:cNvSpPr>
          <p:nvPr>
            <p:ph type="title"/>
          </p:nvPr>
        </p:nvSpPr>
        <p:spPr/>
        <p:txBody>
          <a:bodyPr/>
          <a:lstStyle/>
          <a:p>
            <a:r>
              <a:rPr lang="en-GB" altLang="en-US" dirty="0" smtClean="0"/>
              <a:t>Step 2 – Exercise (15 Minutes)</a:t>
            </a:r>
          </a:p>
        </p:txBody>
      </p:sp>
      <p:sp>
        <p:nvSpPr>
          <p:cNvPr id="28675" name="Rectangle 2"/>
          <p:cNvSpPr>
            <a:spLocks noGrp="1" noChangeArrowheads="1"/>
          </p:cNvSpPr>
          <p:nvPr>
            <p:ph idx="1"/>
          </p:nvPr>
        </p:nvSpPr>
        <p:spPr/>
        <p:txBody>
          <a:bodyPr/>
          <a:lstStyle/>
          <a:p>
            <a:pPr marL="283464" lvl="1" indent="0">
              <a:buNone/>
            </a:pPr>
            <a:r>
              <a:rPr lang="en-GB" dirty="0" smtClean="0"/>
              <a:t>Task: Identify, agree on, and prioritize security goals</a:t>
            </a:r>
          </a:p>
          <a:p>
            <a:pPr lvl="1"/>
            <a:endParaRPr lang="en-GB" dirty="0" smtClean="0"/>
          </a:p>
          <a:p>
            <a:pPr marL="283464" lvl="1" indent="0">
              <a:buNone/>
            </a:pPr>
            <a:r>
              <a:rPr lang="en-GB" dirty="0" smtClean="0"/>
              <a:t>Exit Criteria:</a:t>
            </a:r>
          </a:p>
          <a:p>
            <a:pPr lvl="1"/>
            <a:r>
              <a:rPr lang="en-GB" dirty="0" smtClean="0"/>
              <a:t>Both teams should identify, agree on, and prioritize the security goals</a:t>
            </a:r>
          </a:p>
          <a:p>
            <a:pPr marL="283464" lvl="1" indent="0">
              <a:buNone/>
            </a:pPr>
            <a:endParaRPr lang="en-GB" dirty="0" smtClean="0"/>
          </a:p>
          <a:p>
            <a:pPr marL="457200" lvl="2" indent="0">
              <a:buNone/>
            </a:pPr>
            <a:r>
              <a:rPr lang="en-GB" dirty="0" smtClean="0"/>
              <a:t>Assumption: Both teams have already agreed on a common business goal</a:t>
            </a:r>
          </a:p>
          <a:p>
            <a:pPr lvl="1"/>
            <a:endParaRPr lang="en-GB" dirty="0" smtClean="0"/>
          </a:p>
          <a:p>
            <a:pPr marL="283464" lvl="1" indent="0">
              <a:buNone/>
            </a:pPr>
            <a:r>
              <a:rPr lang="en-GB" i="1" dirty="0" smtClean="0"/>
              <a:t>Both teams should read and follow the instructions given in your respective documents for more detailed information.</a:t>
            </a:r>
            <a:endParaRPr lang="en-GB" dirty="0" smtClean="0"/>
          </a:p>
          <a:p>
            <a:endParaRPr lang="en-GB" dirty="0" smtClean="0"/>
          </a:p>
        </p:txBody>
      </p:sp>
      <p:sp>
        <p:nvSpPr>
          <p:cNvPr id="13315" name="Text Box 3"/>
          <p:cNvSpPr txBox="1">
            <a:spLocks noChangeArrowheads="1"/>
          </p:cNvSpPr>
          <p:nvPr/>
        </p:nvSpPr>
        <p:spPr bwMode="auto">
          <a:xfrm>
            <a:off x="301625" y="6186488"/>
            <a:ext cx="8458200" cy="319087"/>
          </a:xfrm>
          <a:prstGeom prst="rect">
            <a:avLst/>
          </a:prstGeom>
          <a:noFill/>
          <a:ln w="9525">
            <a:noFill/>
            <a:round/>
            <a:headEnd/>
            <a:tailEnd/>
          </a:ln>
          <a:effectLst/>
        </p:spPr>
        <p:txBody>
          <a:bodyPr lIns="90000" tIns="45000" rIns="90000" bIns="45000"/>
          <a:lstStyle/>
          <a:p>
            <a:pPr algn="ctr" defTabSz="457200">
              <a:lnSpc>
                <a:spcPct val="81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dirty="0">
                <a:solidFill>
                  <a:srgbClr val="000000"/>
                </a:solidFill>
                <a:effectLst>
                  <a:outerShdw blurRad="38100" dist="38100" dir="2700000" algn="tl">
                    <a:srgbClr val="C0C0C0"/>
                  </a:outerShdw>
                </a:effectLst>
                <a:latin typeface="Arial" charset="0"/>
                <a:cs typeface="Arial" charset="0"/>
              </a:rPr>
              <a:t>STEP 1 | </a:t>
            </a:r>
            <a:r>
              <a:rPr lang="en-GB" sz="1600" b="1" dirty="0">
                <a:solidFill>
                  <a:srgbClr val="000000"/>
                </a:solidFill>
                <a:effectLst>
                  <a:outerShdw blurRad="38100" dist="38100" dir="2700000" algn="tl">
                    <a:srgbClr val="C0C0C0"/>
                  </a:outerShdw>
                </a:effectLst>
                <a:latin typeface="Arial" charset="0"/>
                <a:cs typeface="Arial" charset="0"/>
              </a:rPr>
              <a:t>STEP 2 </a:t>
            </a:r>
            <a:r>
              <a:rPr lang="en-GB" sz="1600" dirty="0">
                <a:solidFill>
                  <a:srgbClr val="000000"/>
                </a:solidFill>
                <a:effectLst>
                  <a:outerShdw blurRad="38100" dist="38100" dir="2700000" algn="tl">
                    <a:srgbClr val="C0C0C0"/>
                  </a:outerShdw>
                </a:effectLst>
                <a:latin typeface="Arial" charset="0"/>
                <a:cs typeface="Arial" charset="0"/>
              </a:rPr>
              <a:t>| STEP 3 | STEP 4 | STEP 5 | STEP 6 | STEP 7 | STEP 8 | STEP 9</a:t>
            </a:r>
          </a:p>
        </p:txBody>
      </p:sp>
    </p:spTree>
    <p:extLst>
      <p:ext uri="{BB962C8B-B14F-4D97-AF65-F5344CB8AC3E}">
        <p14:creationId xmlns:p14="http://schemas.microsoft.com/office/powerpoint/2010/main" val="2238352848"/>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
          <p:cNvSpPr>
            <a:spLocks noGrp="1" noChangeArrowheads="1"/>
          </p:cNvSpPr>
          <p:nvPr>
            <p:ph type="title"/>
          </p:nvPr>
        </p:nvSpPr>
        <p:spPr/>
        <p:txBody>
          <a:bodyPr/>
          <a:lstStyle/>
          <a:p>
            <a:r>
              <a:rPr lang="en-GB" altLang="en-US" dirty="0" smtClean="0"/>
              <a:t>Step 2 – Report on Exercise (15 Minutes)</a:t>
            </a:r>
          </a:p>
        </p:txBody>
      </p:sp>
      <p:sp>
        <p:nvSpPr>
          <p:cNvPr id="29699" name="Rectangle 2"/>
          <p:cNvSpPr>
            <a:spLocks noGrp="1" noChangeArrowheads="1"/>
          </p:cNvSpPr>
          <p:nvPr>
            <p:ph type="body" idx="4294967295"/>
          </p:nvPr>
        </p:nvSpPr>
        <p:spPr>
          <a:xfrm>
            <a:off x="0" y="1066800"/>
            <a:ext cx="8458200" cy="5029200"/>
          </a:xfrm>
        </p:spPr>
        <p:txBody>
          <a:bodyPr/>
          <a:lstStyle/>
          <a:p>
            <a:pPr marL="0" indent="0" eaLnBrk="1" hangingPunct="1">
              <a:lnSpc>
                <a:spcPct val="100000"/>
              </a:lnSpc>
              <a:buSzPct val="85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i="1" dirty="0" smtClean="0"/>
              <a:t>   </a:t>
            </a:r>
          </a:p>
          <a:p>
            <a:pPr marL="0" indent="0" eaLnBrk="1" hangingPunct="1">
              <a:lnSpc>
                <a:spcPct val="100000"/>
              </a:lnSpc>
              <a:buSzPct val="85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altLang="en-US" dirty="0" smtClean="0"/>
          </a:p>
        </p:txBody>
      </p:sp>
      <p:sp>
        <p:nvSpPr>
          <p:cNvPr id="13315" name="Text Box 3"/>
          <p:cNvSpPr txBox="1">
            <a:spLocks noChangeArrowheads="1"/>
          </p:cNvSpPr>
          <p:nvPr/>
        </p:nvSpPr>
        <p:spPr bwMode="auto">
          <a:xfrm>
            <a:off x="301625" y="6186488"/>
            <a:ext cx="8458200" cy="319087"/>
          </a:xfrm>
          <a:prstGeom prst="rect">
            <a:avLst/>
          </a:prstGeom>
          <a:noFill/>
          <a:ln w="9525">
            <a:noFill/>
            <a:round/>
            <a:headEnd/>
            <a:tailEnd/>
          </a:ln>
          <a:effectLst/>
        </p:spPr>
        <p:txBody>
          <a:bodyPr lIns="90000" tIns="45000" rIns="90000" bIns="45000"/>
          <a:lstStyle/>
          <a:p>
            <a:pPr algn="ctr" defTabSz="457200">
              <a:lnSpc>
                <a:spcPct val="81000"/>
              </a:lnSpc>
              <a:buClr>
                <a:srgbClr val="000000"/>
              </a:buClr>
              <a:buSzPct val="100000"/>
              <a:buFont typeface="Arial"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600" dirty="0">
                <a:solidFill>
                  <a:srgbClr val="000000"/>
                </a:solidFill>
                <a:effectLst>
                  <a:outerShdw blurRad="38100" dist="38100" dir="2700000" algn="tl">
                    <a:srgbClr val="C0C0C0"/>
                  </a:outerShdw>
                </a:effectLst>
                <a:latin typeface="Arial" charset="0"/>
                <a:cs typeface="Arial" charset="0"/>
              </a:rPr>
              <a:t>STEP 1 | </a:t>
            </a:r>
            <a:r>
              <a:rPr lang="en-GB" sz="1600" b="1" dirty="0">
                <a:solidFill>
                  <a:srgbClr val="000000"/>
                </a:solidFill>
                <a:effectLst>
                  <a:outerShdw blurRad="38100" dist="38100" dir="2700000" algn="tl">
                    <a:srgbClr val="C0C0C0"/>
                  </a:outerShdw>
                </a:effectLst>
                <a:latin typeface="Arial" charset="0"/>
                <a:cs typeface="Arial" charset="0"/>
              </a:rPr>
              <a:t>STEP 2 </a:t>
            </a:r>
            <a:r>
              <a:rPr lang="en-GB" sz="1600" dirty="0">
                <a:solidFill>
                  <a:srgbClr val="000000"/>
                </a:solidFill>
                <a:effectLst>
                  <a:outerShdw blurRad="38100" dist="38100" dir="2700000" algn="tl">
                    <a:srgbClr val="C0C0C0"/>
                  </a:outerShdw>
                </a:effectLst>
                <a:latin typeface="Arial" charset="0"/>
                <a:cs typeface="Arial" charset="0"/>
              </a:rPr>
              <a:t>| STEP 3 | STEP 4 | STEP 5 | STEP 6 | STEP 7 | STEP 8 | STEP 9</a:t>
            </a:r>
          </a:p>
        </p:txBody>
      </p:sp>
    </p:spTree>
    <p:extLst>
      <p:ext uri="{BB962C8B-B14F-4D97-AF65-F5344CB8AC3E}">
        <p14:creationId xmlns:p14="http://schemas.microsoft.com/office/powerpoint/2010/main" val="3545160589"/>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p:cNvSpPr>
          <p:nvPr/>
        </p:nvSpPr>
        <p:spPr bwMode="gray">
          <a:xfrm>
            <a:off x="304800" y="1143000"/>
            <a:ext cx="8458200" cy="5106988"/>
          </a:xfrm>
          <a:prstGeom prst="rect">
            <a:avLst/>
          </a:prstGeom>
          <a:noFill/>
          <a:ln w="9525">
            <a:noFill/>
            <a:miter lim="800000"/>
            <a:headEnd/>
            <a:tailEnd/>
          </a:ln>
          <a:effectLst/>
        </p:spPr>
        <p:txBody>
          <a:bodyPr lIns="0" tIns="0" rIns="0" bIns="0"/>
          <a:lstStyle/>
          <a:p>
            <a:pPr algn="ctr" defTabSz="457200">
              <a:lnSpc>
                <a:spcPct val="93000"/>
              </a:lnSpc>
              <a:spcAft>
                <a:spcPct val="25000"/>
              </a:spcAft>
              <a:buSzPct val="7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GB" sz="6600" dirty="0">
              <a:solidFill>
                <a:srgbClr val="000000"/>
              </a:solidFill>
              <a:effectLst>
                <a:outerShdw blurRad="38100" dist="38100" dir="2700000" algn="tl">
                  <a:srgbClr val="C0C0C0"/>
                </a:outerShdw>
              </a:effectLst>
              <a:latin typeface="Arial" charset="0"/>
              <a:ea typeface="ＭＳ Ｐゴシック" charset="-128"/>
              <a:cs typeface="+mn-cs"/>
            </a:endParaRPr>
          </a:p>
          <a:p>
            <a:pPr algn="ctr" defTabSz="457200">
              <a:lnSpc>
                <a:spcPct val="93000"/>
              </a:lnSpc>
              <a:spcAft>
                <a:spcPct val="25000"/>
              </a:spcAft>
              <a:buSzPct val="7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9600" dirty="0">
                <a:solidFill>
                  <a:srgbClr val="000000"/>
                </a:solidFill>
                <a:latin typeface="Calibri" panose="020F0502020204030204" pitchFamily="34" charset="0"/>
              </a:rPr>
              <a:t>Questions</a:t>
            </a:r>
            <a:r>
              <a:rPr lang="en-GB" sz="9600" dirty="0" smtClean="0">
                <a:solidFill>
                  <a:srgbClr val="000000"/>
                </a:solidFill>
                <a:effectLst>
                  <a:outerShdw blurRad="38100" dist="38100" dir="2700000" algn="tl">
                    <a:srgbClr val="C0C0C0"/>
                  </a:outerShdw>
                </a:effectLst>
                <a:latin typeface="Calibri" panose="020F0502020204030204" pitchFamily="34" charset="0"/>
                <a:ea typeface="ＭＳ Ｐゴシック" charset="-128"/>
                <a:cs typeface="+mn-cs"/>
              </a:rPr>
              <a:t>?</a:t>
            </a:r>
            <a:endParaRPr lang="en-GB" sz="9600" dirty="0">
              <a:solidFill>
                <a:srgbClr val="000000"/>
              </a:solidFill>
              <a:effectLst>
                <a:outerShdw blurRad="38100" dist="38100" dir="2700000" algn="tl">
                  <a:srgbClr val="C0C0C0"/>
                </a:outerShdw>
              </a:effectLst>
              <a:latin typeface="Calibri" panose="020F0502020204030204" pitchFamily="34" charset="0"/>
              <a:ea typeface="ＭＳ Ｐゴシック" charset="-128"/>
              <a:cs typeface="+mn-cs"/>
            </a:endParaRPr>
          </a:p>
        </p:txBody>
      </p:sp>
    </p:spTree>
    <p:extLst>
      <p:ext uri="{BB962C8B-B14F-4D97-AF65-F5344CB8AC3E}">
        <p14:creationId xmlns:p14="http://schemas.microsoft.com/office/powerpoint/2010/main" val="37957910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GB" dirty="0" smtClean="0"/>
              <a:t>Requirements Engineering Issues</a:t>
            </a:r>
            <a:endParaRPr lang="en-US" dirty="0" smtClean="0"/>
          </a:p>
        </p:txBody>
      </p:sp>
      <p:sp>
        <p:nvSpPr>
          <p:cNvPr id="22531" name="Rectangle 3"/>
          <p:cNvSpPr>
            <a:spLocks noGrp="1" noChangeArrowheads="1"/>
          </p:cNvSpPr>
          <p:nvPr>
            <p:ph idx="1"/>
          </p:nvPr>
        </p:nvSpPr>
        <p:spPr/>
        <p:txBody>
          <a:bodyPr/>
          <a:lstStyle/>
          <a:p>
            <a:pPr>
              <a:buFont typeface="Arial" panose="020B0604020202020204" pitchFamily="34" charset="0"/>
              <a:buChar char="•"/>
            </a:pPr>
            <a:r>
              <a:rPr lang="en-GB" dirty="0" smtClean="0"/>
              <a:t>RE defects cost up to 200 times more once fielded than if caught in requirements engineering</a:t>
            </a:r>
          </a:p>
          <a:p>
            <a:pPr>
              <a:buFont typeface="Arial" panose="020B0604020202020204" pitchFamily="34" charset="0"/>
              <a:buChar char="•"/>
            </a:pPr>
            <a:r>
              <a:rPr lang="en-GB" dirty="0" smtClean="0"/>
              <a:t>Reworking defects consumes &gt;50% of project effort</a:t>
            </a:r>
          </a:p>
          <a:p>
            <a:pPr>
              <a:buFont typeface="Arial" panose="020B0604020202020204" pitchFamily="34" charset="0"/>
              <a:buChar char="•"/>
            </a:pPr>
            <a:r>
              <a:rPr lang="en-GB" dirty="0" smtClean="0"/>
              <a:t>&gt;50% of defects are introduced in requirements engineering</a:t>
            </a:r>
          </a:p>
          <a:p>
            <a:pPr>
              <a:buFont typeface="Arial" panose="020B0604020202020204" pitchFamily="34" charset="0"/>
              <a:buChar char="•"/>
            </a:pPr>
            <a:r>
              <a:rPr lang="en-GB" dirty="0" smtClean="0"/>
              <a:t>Takeaway: Errors during requirements engineering are costly!</a:t>
            </a:r>
            <a:endParaRPr lang="en-US" dirty="0"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GB" dirty="0" smtClean="0"/>
              <a:t>Requirements Problems</a:t>
            </a:r>
            <a:endParaRPr lang="en-US" dirty="0" smtClean="0"/>
          </a:p>
        </p:txBody>
      </p:sp>
      <p:sp>
        <p:nvSpPr>
          <p:cNvPr id="24579" name="Rectangle 3"/>
          <p:cNvSpPr>
            <a:spLocks noGrp="1" noChangeArrowheads="1"/>
          </p:cNvSpPr>
          <p:nvPr>
            <p:ph idx="1"/>
          </p:nvPr>
        </p:nvSpPr>
        <p:spPr/>
        <p:txBody>
          <a:bodyPr/>
          <a:lstStyle/>
          <a:p>
            <a:pPr>
              <a:buFont typeface="Arial" panose="020B0604020202020204" pitchFamily="34" charset="0"/>
              <a:buChar char="•"/>
            </a:pPr>
            <a:r>
              <a:rPr lang="en-GB" dirty="0" smtClean="0"/>
              <a:t>Requirements identification may not include relevant stakeholders</a:t>
            </a:r>
          </a:p>
          <a:p>
            <a:pPr>
              <a:buFont typeface="Arial" panose="020B0604020202020204" pitchFamily="34" charset="0"/>
              <a:buChar char="•"/>
            </a:pPr>
            <a:r>
              <a:rPr lang="en-GB" dirty="0" smtClean="0"/>
              <a:t>Requirements analysis may or may not be performed</a:t>
            </a:r>
          </a:p>
          <a:p>
            <a:pPr>
              <a:buFont typeface="Arial" panose="020B0604020202020204" pitchFamily="34" charset="0"/>
              <a:buChar char="•"/>
            </a:pPr>
            <a:r>
              <a:rPr lang="en-GB" dirty="0" smtClean="0"/>
              <a:t>Requirements specification are typically haphazard</a:t>
            </a:r>
          </a:p>
          <a:p>
            <a:pPr>
              <a:buFont typeface="Arial" panose="020B0604020202020204" pitchFamily="34" charset="0"/>
              <a:buChar char="•"/>
            </a:pPr>
            <a:endParaRPr lang="en-US" dirty="0" smtClean="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GB" dirty="0" smtClean="0"/>
              <a:t>Effects of Requirements Problems</a:t>
            </a:r>
            <a:endParaRPr lang="en-US" dirty="0" smtClean="0"/>
          </a:p>
        </p:txBody>
      </p:sp>
      <p:sp>
        <p:nvSpPr>
          <p:cNvPr id="25603" name="Rectangle 3"/>
          <p:cNvSpPr>
            <a:spLocks noGrp="1" noChangeArrowheads="1"/>
          </p:cNvSpPr>
          <p:nvPr>
            <p:ph idx="1"/>
          </p:nvPr>
        </p:nvSpPr>
        <p:spPr/>
        <p:txBody>
          <a:bodyPr/>
          <a:lstStyle/>
          <a:p>
            <a:r>
              <a:rPr lang="en-US" dirty="0" smtClean="0"/>
              <a:t>Bad requirements cause projects to</a:t>
            </a:r>
          </a:p>
          <a:p>
            <a:pPr lvl="1"/>
            <a:r>
              <a:rPr lang="en-GB" dirty="0" smtClean="0"/>
              <a:t>exceed schedule</a:t>
            </a:r>
          </a:p>
          <a:p>
            <a:pPr lvl="1"/>
            <a:r>
              <a:rPr lang="en-GB" dirty="0" smtClean="0"/>
              <a:t>exceed budget</a:t>
            </a:r>
          </a:p>
          <a:p>
            <a:pPr lvl="1"/>
            <a:r>
              <a:rPr lang="en-GB" dirty="0" smtClean="0"/>
              <a:t>have significantly reduced scope</a:t>
            </a:r>
          </a:p>
          <a:p>
            <a:pPr lvl="1"/>
            <a:r>
              <a:rPr lang="en-GB" dirty="0" smtClean="0"/>
              <a:t>deliver poor-quality applications</a:t>
            </a:r>
          </a:p>
          <a:p>
            <a:pPr lvl="1"/>
            <a:r>
              <a:rPr lang="en-GB" dirty="0" smtClean="0"/>
              <a:t>deliver products that are not significantly used</a:t>
            </a:r>
          </a:p>
          <a:p>
            <a:pPr lvl="1"/>
            <a:r>
              <a:rPr lang="en-GB" dirty="0" smtClean="0"/>
              <a:t>be cancelled</a:t>
            </a:r>
            <a:endParaRPr lang="en-US" dirty="0" smtClean="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1_Assured SW Development">
  <a:themeElements>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fontScheme name="CERT_SEI_Coursewar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309" tIns="46154" rIns="92309" bIns="46154" numCol="1" anchor="t"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Tx/>
          <a:buSzTx/>
          <a:buFontTx/>
          <a:buNone/>
          <a:tabLst>
            <a:tab pos="292100" algn="l"/>
            <a:tab pos="571500" algn="l"/>
          </a:tabLst>
          <a:defRPr kumimoji="0" lang="en-US" sz="10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CERT_SEI_Coursewa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T_SEI_Coursewa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T_SEI_Coursewa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T_SEI_Coursewa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T_SEI_Coursewa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T_SEI_Coursewa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T_SEI_Coursewa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T_SEI_Coursewa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T_SEI_Coursewa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T_SEI_Coursewa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T_SEI_Coursewa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ERT_SEI_Courseware_Template 13">
        <a:dk1>
          <a:srgbClr val="000000"/>
        </a:dk1>
        <a:lt1>
          <a:srgbClr val="FFFFFF"/>
        </a:lt1>
        <a:dk2>
          <a:srgbClr val="000000"/>
        </a:dk2>
        <a:lt2>
          <a:srgbClr val="666666"/>
        </a:lt2>
        <a:accent1>
          <a:srgbClr val="BBE0E3"/>
        </a:accent1>
        <a:accent2>
          <a:srgbClr val="333399"/>
        </a:accent2>
        <a:accent3>
          <a:srgbClr val="FFFFFF"/>
        </a:accent3>
        <a:accent4>
          <a:srgbClr val="000000"/>
        </a:accent4>
        <a:accent5>
          <a:srgbClr val="DAEDEF"/>
        </a:accent5>
        <a:accent6>
          <a:srgbClr val="2D2D8A"/>
        </a:accent6>
        <a:hlink>
          <a:srgbClr val="336699"/>
        </a:hlink>
        <a:folHlink>
          <a:srgbClr val="99CC00"/>
        </a:folHlink>
      </a:clrScheme>
      <a:clrMap bg1="lt1" tx1="dk1" bg2="lt2" tx2="dk2" accent1="accent1" accent2="accent2" accent3="accent3" accent4="accent4" accent5="accent5" accent6="accent6" hlink="hlink" folHlink="folHlink"/>
    </a:extraClrScheme>
    <a:extraClrScheme>
      <a:clrScheme name="CERT_SEI_Courseware_Template 14">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6633CC"/>
        </a:hlink>
        <a:folHlink>
          <a:srgbClr val="333399"/>
        </a:folHlink>
      </a:clrScheme>
      <a:clrMap bg1="lt1" tx1="dk1" bg2="lt2" tx2="dk2" accent1="accent1" accent2="accent2" accent3="accent3" accent4="accent4" accent5="accent5" accent6="accent6" hlink="hlink" folHlink="folHlink"/>
    </a:extraClrScheme>
    <a:extraClrScheme>
      <a:clrScheme name="CERT_SEI_Courseware_Template 15">
        <a:dk1>
          <a:srgbClr val="000000"/>
        </a:dk1>
        <a:lt1>
          <a:srgbClr val="FFFFFF"/>
        </a:lt1>
        <a:dk2>
          <a:srgbClr val="000000"/>
        </a:dk2>
        <a:lt2>
          <a:srgbClr val="666666"/>
        </a:lt2>
        <a:accent1>
          <a:srgbClr val="BBE0E3"/>
        </a:accent1>
        <a:accent2>
          <a:srgbClr val="990000"/>
        </a:accent2>
        <a:accent3>
          <a:srgbClr val="FFFFFF"/>
        </a:accent3>
        <a:accent4>
          <a:srgbClr val="000000"/>
        </a:accent4>
        <a:accent5>
          <a:srgbClr val="DAEDEF"/>
        </a:accent5>
        <a:accent6>
          <a:srgbClr val="8A0000"/>
        </a:accent6>
        <a:hlink>
          <a:srgbClr val="333399"/>
        </a:hlink>
        <a:folHlink>
          <a:srgbClr val="66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32B4FB10258540AE18A97230950FE7" ma:contentTypeVersion="1" ma:contentTypeDescription="Create a new document." ma:contentTypeScope="" ma:versionID="93d5c9943499d13ef82e12f4171cbf98">
  <xsd:schema xmlns:xsd="http://www.w3.org/2001/XMLSchema" xmlns:xs="http://www.w3.org/2001/XMLSchema" xmlns:p="http://schemas.microsoft.com/office/2006/metadata/properties" xmlns:ns2="893ae260-c728-403e-8c1d-be5e00391f89" targetNamespace="http://schemas.microsoft.com/office/2006/metadata/properties" ma:root="true" ma:fieldsID="b0cfc7bbb21cc0e5f6355df537488aee" ns2:_="">
    <xsd:import namespace="893ae260-c728-403e-8c1d-be5e00391f89"/>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3ae260-c728-403e-8c1d-be5e00391f89" elementFormDefault="qualified">
    <xsd:import namespace="http://schemas.microsoft.com/office/2006/documentManagement/types"/>
    <xsd:import namespace="http://schemas.microsoft.com/office/infopath/2007/PartnerControls"/>
    <xsd:element name="Status" ma:index="8" nillable="true" ma:displayName="Status" ma:default="Draft" ma:internalName="Status">
      <xsd:simpleType>
        <xsd:restriction base="dms:Choice">
          <xsd:enumeration value="Draft"/>
          <xsd:enumeration value="In Review"/>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893ae260-c728-403e-8c1d-be5e00391f89">Draft</Statu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67F6F5D-190D-4DDC-8F1E-CB93E51BD8C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3ae260-c728-403e-8c1d-be5e00391f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958DCE9-E8BC-4138-A8AB-F6C619880D62}">
  <ds:schemaRefs>
    <ds:schemaRef ds:uri="http://www.w3.org/XML/1998/namespace"/>
    <ds:schemaRef ds:uri="http://schemas.microsoft.com/office/2006/documentManagement/types"/>
    <ds:schemaRef ds:uri="http://schemas.microsoft.com/office/2006/metadata/properties"/>
    <ds:schemaRef ds:uri="http://purl.org/dc/terms/"/>
    <ds:schemaRef ds:uri="http://purl.org/dc/elements/1.1/"/>
    <ds:schemaRef ds:uri="893ae260-c728-403e-8c1d-be5e00391f89"/>
    <ds:schemaRef ds:uri="http://purl.org/dc/dcmitype/"/>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A4410DCF-79C9-49F6-9C58-C41B983B8FF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3020</TotalTime>
  <Words>5787</Words>
  <Application>Microsoft Office PowerPoint</Application>
  <PresentationFormat>On-screen Show (4:3)</PresentationFormat>
  <Paragraphs>636</Paragraphs>
  <Slides>63</Slides>
  <Notes>61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63</vt:i4>
      </vt:variant>
    </vt:vector>
  </HeadingPairs>
  <TitlesOfParts>
    <vt:vector size="66" baseType="lpstr">
      <vt:lpstr>1_Assured SW Development</vt:lpstr>
      <vt:lpstr>OpenOffice.org</vt:lpstr>
      <vt:lpstr>Visio</vt:lpstr>
      <vt:lpstr>Assured Software Development 1</vt:lpstr>
      <vt:lpstr>PowerPoint Presentation</vt:lpstr>
      <vt:lpstr>PowerPoint Presentation</vt:lpstr>
      <vt:lpstr>SQUARE Overview </vt:lpstr>
      <vt:lpstr>Outline</vt:lpstr>
      <vt:lpstr>Requirements Engineering </vt:lpstr>
      <vt:lpstr>Requirements Engineering Issues</vt:lpstr>
      <vt:lpstr>Requirements Problems</vt:lpstr>
      <vt:lpstr>Effects of Requirements Problems</vt:lpstr>
      <vt:lpstr>Discussion</vt:lpstr>
      <vt:lpstr>Security Requirements</vt:lpstr>
      <vt:lpstr>Security Requirements Engineering Issues – Example</vt:lpstr>
      <vt:lpstr>Microsoft Security Lifecycle Results</vt:lpstr>
      <vt:lpstr>Security Requirements Methods</vt:lpstr>
      <vt:lpstr>Security Requirements Methods</vt:lpstr>
      <vt:lpstr>SQUARE Methodology What is it? Who is involved?</vt:lpstr>
      <vt:lpstr>SQUARE</vt:lpstr>
      <vt:lpstr>SQUARE</vt:lpstr>
      <vt:lpstr>SQUARE Steps The Nine Steps </vt:lpstr>
      <vt:lpstr>SQUARE Steps</vt:lpstr>
      <vt:lpstr>Step 1</vt:lpstr>
      <vt:lpstr>Step 2</vt:lpstr>
      <vt:lpstr>Step 3</vt:lpstr>
      <vt:lpstr>Examples of Artifacts</vt:lpstr>
      <vt:lpstr>Examples of Artifacts</vt:lpstr>
      <vt:lpstr>Step 4</vt:lpstr>
      <vt:lpstr>Step 5</vt:lpstr>
      <vt:lpstr>Step 6</vt:lpstr>
      <vt:lpstr>Step 7</vt:lpstr>
      <vt:lpstr>Step 7- Categorize Requirements Examples</vt:lpstr>
      <vt:lpstr>Step 8</vt:lpstr>
      <vt:lpstr>Step 9</vt:lpstr>
      <vt:lpstr>Approach</vt:lpstr>
      <vt:lpstr>Traceability in the SQUARE Tool</vt:lpstr>
      <vt:lpstr>Summary</vt:lpstr>
      <vt:lpstr>Summary</vt:lpstr>
      <vt:lpstr>Additional Resources</vt:lpstr>
      <vt:lpstr>Additional Resources</vt:lpstr>
      <vt:lpstr>SQUARE Demo Video</vt:lpstr>
      <vt:lpstr>PowerPoint Presentation</vt:lpstr>
      <vt:lpstr>SQUARE Step 1 </vt:lpstr>
      <vt:lpstr>Step 1: Agree on Definitions</vt:lpstr>
      <vt:lpstr>Step 1: Agree on Definitions</vt:lpstr>
      <vt:lpstr>Step 1: Agree on Definitions</vt:lpstr>
      <vt:lpstr>Step 1: Agree on Definitions</vt:lpstr>
      <vt:lpstr>Step 1: Agree on Definitions</vt:lpstr>
      <vt:lpstr>Step 1: Agree on Definitions</vt:lpstr>
      <vt:lpstr>Step 1 – Exercise (15 Minutes)</vt:lpstr>
      <vt:lpstr>Step 1 – Report on Exercise (15 Minutes)</vt:lpstr>
      <vt:lpstr>SQUARE Step 2</vt:lpstr>
      <vt:lpstr>Step 2: Identify Security Goals</vt:lpstr>
      <vt:lpstr>Step 2: Identify Security Goals</vt:lpstr>
      <vt:lpstr>Step 2: Identify Security Goals</vt:lpstr>
      <vt:lpstr>Step 2: Identify Security Goals</vt:lpstr>
      <vt:lpstr>Step 2: Identify Security Goals</vt:lpstr>
      <vt:lpstr>Step 2: Identify Security Goals</vt:lpstr>
      <vt:lpstr>Step 2: Identify Security Goals</vt:lpstr>
      <vt:lpstr>Step 2: Identify Security Goals</vt:lpstr>
      <vt:lpstr>Step 2: Identify Security Goals</vt:lpstr>
      <vt:lpstr>Step 2: Identify Security Goals</vt:lpstr>
      <vt:lpstr>Step 2 – Exercise (15 Minutes)</vt:lpstr>
      <vt:lpstr>Step 2 – Report on Exercise (15 Minutes)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Jennifer Kent</dc:creator>
  <cp:lastModifiedBy>Carol Sledge</cp:lastModifiedBy>
  <cp:revision>249</cp:revision>
  <cp:lastPrinted>2013-07-11T00:31:08Z</cp:lastPrinted>
  <dcterms:created xsi:type="dcterms:W3CDTF">2007-05-18T14:52:48Z</dcterms:created>
  <dcterms:modified xsi:type="dcterms:W3CDTF">2014-05-07T20:00:29Z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0x0101004232B4FB10258540AE18A97230950FE7</vt:lpwstr>
  </property>
</Properties>
</file>